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986" autoAdjust="0"/>
    <p:restoredTop sz="94660"/>
  </p:normalViewPr>
  <p:slideViewPr>
    <p:cSldViewPr>
      <p:cViewPr varScale="1">
        <p:scale>
          <a:sx n="103" d="100"/>
          <a:sy n="103" d="100"/>
        </p:scale>
        <p:origin x="-5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B8D52-25D9-45D3-9DEF-986347EA4442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43511-D25D-49B3-BE46-A85B2F00F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92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B2B60-2F8F-4231-AB0E-A810604D562D}" type="datetime1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9517-7369-44AD-BA7E-4A44DB303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984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24239-AC4E-4C9F-BFD7-96B28C157DE1}" type="datetime1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9517-7369-44AD-BA7E-4A44DB303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80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C013-59E0-46FE-87F1-481AFDAFE35C}" type="datetime1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9517-7369-44AD-BA7E-4A44DB303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335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89515-8D21-46B3-95CE-AF755503C0FC}" type="datetime1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9517-7369-44AD-BA7E-4A44DB303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114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DE43-32FF-471C-9353-947E2690A0F2}" type="datetime1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9517-7369-44AD-BA7E-4A44DB303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77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624DD-69E6-4F2D-B714-9B727F16CA4B}" type="datetime1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9517-7369-44AD-BA7E-4A44DB303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059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8AF8-1E69-4098-83A9-B4A07E820EF1}" type="datetime1">
              <a:rPr lang="en-US" smtClean="0"/>
              <a:t>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9517-7369-44AD-BA7E-4A44DB303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228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3939-71F9-4867-9244-D7F192C2F908}" type="datetime1">
              <a:rPr lang="en-US" smtClean="0"/>
              <a:t>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9517-7369-44AD-BA7E-4A44DB303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950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6D7BF-1E6B-438B-8D12-854E27B4EC2C}" type="datetime1">
              <a:rPr lang="en-US" smtClean="0"/>
              <a:t>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9517-7369-44AD-BA7E-4A44DB303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547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50C45-BBF4-4B33-8B42-CF945BAD492C}" type="datetime1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9517-7369-44AD-BA7E-4A44DB303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417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6E4E-A5EC-4F4E-82A0-621913E55B03}" type="datetime1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9517-7369-44AD-BA7E-4A44DB303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65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EEDDA-65D7-48C3-83B9-8ED246AB84C8}" type="datetime1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89517-7369-44AD-BA7E-4A44DB303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293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9517-7369-44AD-BA7E-4A44DB303783}" type="slidenum">
              <a:rPr lang="en-US" smtClean="0"/>
              <a:t>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200" y="76323"/>
            <a:ext cx="735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Tuolumne County – Broadband Availability: Served/Under-served/Un-served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77530" y="1752599"/>
            <a:ext cx="2470420" cy="3808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Legend</a:t>
            </a:r>
          </a:p>
          <a:p>
            <a:r>
              <a:rPr lang="en-US" dirty="0" smtClean="0"/>
              <a:t>Green: served</a:t>
            </a:r>
          </a:p>
          <a:p>
            <a:r>
              <a:rPr lang="en-US" sz="1050" dirty="0" smtClean="0"/>
              <a:t>(combined 6 Mb/s downstream and</a:t>
            </a:r>
          </a:p>
          <a:p>
            <a:r>
              <a:rPr lang="en-US" sz="1050" dirty="0" smtClean="0"/>
              <a:t>1.5 Mb/s upstream or greater)</a:t>
            </a:r>
          </a:p>
          <a:p>
            <a:r>
              <a:rPr lang="en-US" dirty="0" smtClean="0"/>
              <a:t>Yellow: under-served</a:t>
            </a:r>
          </a:p>
          <a:p>
            <a:r>
              <a:rPr lang="en-US" sz="1050" dirty="0" smtClean="0"/>
              <a:t>(combined 768 Kb/s downstream and</a:t>
            </a:r>
          </a:p>
          <a:p>
            <a:r>
              <a:rPr lang="en-US" sz="1050" dirty="0" smtClean="0"/>
              <a:t>200 Kb/s upstream or greater)</a:t>
            </a:r>
          </a:p>
          <a:p>
            <a:r>
              <a:rPr lang="en-US" dirty="0" smtClean="0"/>
              <a:t>Red: un-served</a:t>
            </a:r>
          </a:p>
          <a:p>
            <a:r>
              <a:rPr lang="en-US" sz="1050" dirty="0" smtClean="0"/>
              <a:t>(below 768 Kb/s downstream and/or</a:t>
            </a:r>
          </a:p>
          <a:p>
            <a:r>
              <a:rPr lang="en-US" sz="1050" dirty="0" smtClean="0"/>
              <a:t>200 Kb/s upstream or greater, or no</a:t>
            </a:r>
          </a:p>
          <a:p>
            <a:r>
              <a:rPr lang="en-US" sz="1050" dirty="0" smtClean="0"/>
              <a:t>service</a:t>
            </a:r>
            <a:r>
              <a:rPr lang="en-US" sz="1050" dirty="0" smtClean="0"/>
              <a:t>)</a:t>
            </a:r>
          </a:p>
          <a:p>
            <a:r>
              <a:rPr lang="en-US" dirty="0" smtClean="0"/>
              <a:t>Thumbtacks: Consortia </a:t>
            </a:r>
          </a:p>
          <a:p>
            <a:r>
              <a:rPr lang="en-US" dirty="0" smtClean="0"/>
              <a:t>Priority Areas</a:t>
            </a:r>
          </a:p>
          <a:p>
            <a:endParaRPr lang="en-US" dirty="0"/>
          </a:p>
          <a:p>
            <a:r>
              <a:rPr lang="en-US" dirty="0" smtClean="0"/>
              <a:t>Broadband availability</a:t>
            </a:r>
          </a:p>
          <a:p>
            <a:r>
              <a:rPr lang="en-US" dirty="0" smtClean="0"/>
              <a:t>Data as of June 30, 2014</a:t>
            </a: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659417" y="609600"/>
            <a:ext cx="2034852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COMBINED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Wireline, Mobile,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Fixed Wireless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9600"/>
            <a:ext cx="6145687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911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3960" y="260989"/>
            <a:ext cx="631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Tuolumne County – Broadband Availability: Served Wireline ONLY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77530" y="1219200"/>
            <a:ext cx="2470420" cy="27238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Legend</a:t>
            </a:r>
          </a:p>
          <a:p>
            <a:r>
              <a:rPr lang="en-US" dirty="0" smtClean="0"/>
              <a:t>Green: served</a:t>
            </a:r>
          </a:p>
          <a:p>
            <a:r>
              <a:rPr lang="en-US" sz="1050" dirty="0" smtClean="0"/>
              <a:t>(combined 6 Mb/s downstream and</a:t>
            </a:r>
          </a:p>
          <a:p>
            <a:r>
              <a:rPr lang="en-US" sz="1050" dirty="0" smtClean="0"/>
              <a:t>1.5 Mb/s upstream or greater)</a:t>
            </a:r>
          </a:p>
          <a:p>
            <a:endParaRPr lang="en-US" dirty="0" smtClean="0"/>
          </a:p>
          <a:p>
            <a:r>
              <a:rPr lang="en-US" dirty="0" smtClean="0"/>
              <a:t>Thumbtacks: Consortia </a:t>
            </a:r>
          </a:p>
          <a:p>
            <a:r>
              <a:rPr lang="en-US" dirty="0" smtClean="0"/>
              <a:t>Priority Areas</a:t>
            </a:r>
          </a:p>
          <a:p>
            <a:endParaRPr lang="en-US" dirty="0"/>
          </a:p>
          <a:p>
            <a:r>
              <a:rPr lang="en-US" dirty="0" smtClean="0"/>
              <a:t>Broadband availability</a:t>
            </a:r>
          </a:p>
          <a:p>
            <a:r>
              <a:rPr lang="en-US" dirty="0" smtClean="0"/>
              <a:t>Data as of June 30, 2014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6726876" y="685800"/>
            <a:ext cx="184524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WIRELINE ONLY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9517-7369-44AD-BA7E-4A44DB303783}" type="slidenum">
              <a:rPr lang="en-US" smtClean="0"/>
              <a:t>2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" y="685800"/>
            <a:ext cx="6128603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894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9517-7369-44AD-BA7E-4A44DB303783}" type="slidenum">
              <a:rPr lang="en-US" smtClean="0"/>
              <a:t>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30200" y="260989"/>
            <a:ext cx="6185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Tuolumne County – Broadband Availability: Served Mobile ONLY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77530" y="1327952"/>
            <a:ext cx="2470420" cy="27238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Legend</a:t>
            </a:r>
          </a:p>
          <a:p>
            <a:r>
              <a:rPr lang="en-US" dirty="0" smtClean="0"/>
              <a:t>Green: served</a:t>
            </a:r>
          </a:p>
          <a:p>
            <a:r>
              <a:rPr lang="en-US" sz="1050" dirty="0" smtClean="0"/>
              <a:t>(combined 6 Mb/s downstream and</a:t>
            </a:r>
          </a:p>
          <a:p>
            <a:r>
              <a:rPr lang="en-US" sz="1050" dirty="0" smtClean="0"/>
              <a:t>1.5 Mb/s upstream or greater)</a:t>
            </a:r>
          </a:p>
          <a:p>
            <a:endParaRPr lang="en-US" dirty="0" smtClean="0"/>
          </a:p>
          <a:p>
            <a:r>
              <a:rPr lang="en-US" dirty="0" smtClean="0"/>
              <a:t>Thumbtacks: Consortia </a:t>
            </a:r>
          </a:p>
          <a:p>
            <a:r>
              <a:rPr lang="en-US" dirty="0" smtClean="0"/>
              <a:t>Priority Areas</a:t>
            </a:r>
          </a:p>
          <a:p>
            <a:endParaRPr lang="en-US" dirty="0"/>
          </a:p>
          <a:p>
            <a:r>
              <a:rPr lang="en-US" dirty="0" smtClean="0"/>
              <a:t>Broadband availability</a:t>
            </a:r>
          </a:p>
          <a:p>
            <a:r>
              <a:rPr lang="en-US" dirty="0" smtClean="0"/>
              <a:t>Data as of June 30, 2014</a:t>
            </a: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726876" y="685800"/>
            <a:ext cx="164808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MOBILE ONLY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85799"/>
            <a:ext cx="6172200" cy="4517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284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9517-7369-44AD-BA7E-4A44DB303783}" type="slidenum">
              <a:rPr lang="en-US" smtClean="0"/>
              <a:t>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260989"/>
            <a:ext cx="6864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Tuolumne County – Broadband Availability: Served Fixed Wireless ONLY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77000" y="1327953"/>
            <a:ext cx="2470420" cy="27238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Legend</a:t>
            </a:r>
          </a:p>
          <a:p>
            <a:r>
              <a:rPr lang="en-US" dirty="0" smtClean="0"/>
              <a:t>Green: served</a:t>
            </a:r>
          </a:p>
          <a:p>
            <a:r>
              <a:rPr lang="en-US" sz="1050" dirty="0" smtClean="0"/>
              <a:t>(combined 6 Mb/s downstream and</a:t>
            </a:r>
          </a:p>
          <a:p>
            <a:r>
              <a:rPr lang="en-US" sz="1050" dirty="0" smtClean="0"/>
              <a:t>1.5 Mb/s upstream or greater)</a:t>
            </a:r>
          </a:p>
          <a:p>
            <a:endParaRPr lang="en-US" dirty="0" smtClean="0"/>
          </a:p>
          <a:p>
            <a:r>
              <a:rPr lang="en-US" dirty="0" smtClean="0"/>
              <a:t>Thumbtacks: Consortia </a:t>
            </a:r>
          </a:p>
          <a:p>
            <a:r>
              <a:rPr lang="en-US" dirty="0" smtClean="0"/>
              <a:t>Priority Areas</a:t>
            </a:r>
          </a:p>
          <a:p>
            <a:endParaRPr lang="en-US" dirty="0"/>
          </a:p>
          <a:p>
            <a:r>
              <a:rPr lang="en-US" dirty="0" smtClean="0"/>
              <a:t>Broadband availability</a:t>
            </a:r>
          </a:p>
          <a:p>
            <a:r>
              <a:rPr lang="en-US" dirty="0" smtClean="0"/>
              <a:t>Data as of June 30, 2014</a:t>
            </a: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546982" y="678873"/>
            <a:ext cx="252081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FIXED WIRELESS ONLY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78873"/>
            <a:ext cx="6094931" cy="4350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528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89517-7369-44AD-BA7E-4A44DB303783}" type="slidenum">
              <a:rPr lang="en-US" smtClean="0"/>
              <a:t>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8600" y="240268"/>
            <a:ext cx="8357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Tuolumne County – Broadband Availability: Combined Under-served &amp; Un-served ONLY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77530" y="1752599"/>
            <a:ext cx="2470420" cy="32085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Legend</a:t>
            </a:r>
          </a:p>
          <a:p>
            <a:r>
              <a:rPr lang="en-US" dirty="0" smtClean="0"/>
              <a:t>Yellow: under-served</a:t>
            </a:r>
          </a:p>
          <a:p>
            <a:r>
              <a:rPr lang="en-US" sz="1050" dirty="0" smtClean="0"/>
              <a:t>(combined 768 Kb/s downstream and</a:t>
            </a:r>
          </a:p>
          <a:p>
            <a:r>
              <a:rPr lang="en-US" sz="1050" dirty="0" smtClean="0"/>
              <a:t>200 Kb/s upstream or greater)</a:t>
            </a:r>
          </a:p>
          <a:p>
            <a:r>
              <a:rPr lang="en-US" dirty="0" smtClean="0"/>
              <a:t>Red: un-served</a:t>
            </a:r>
          </a:p>
          <a:p>
            <a:r>
              <a:rPr lang="en-US" sz="1050" dirty="0" smtClean="0"/>
              <a:t>(below 768 Kb/s downstream and/or</a:t>
            </a:r>
          </a:p>
          <a:p>
            <a:r>
              <a:rPr lang="en-US" sz="1050" dirty="0" smtClean="0"/>
              <a:t>200 Kb/s upstream or greater, or no</a:t>
            </a:r>
          </a:p>
          <a:p>
            <a:r>
              <a:rPr lang="en-US" sz="1050" dirty="0" smtClean="0"/>
              <a:t>service</a:t>
            </a:r>
            <a:r>
              <a:rPr lang="en-US" sz="1050" dirty="0" smtClean="0"/>
              <a:t>)</a:t>
            </a:r>
          </a:p>
          <a:p>
            <a:r>
              <a:rPr lang="en-US" dirty="0" smtClean="0"/>
              <a:t>Thumbtacks: Consortia </a:t>
            </a:r>
          </a:p>
          <a:p>
            <a:r>
              <a:rPr lang="en-US" dirty="0" smtClean="0"/>
              <a:t>Priority Areas</a:t>
            </a:r>
          </a:p>
          <a:p>
            <a:endParaRPr lang="en-US" dirty="0"/>
          </a:p>
          <a:p>
            <a:r>
              <a:rPr lang="en-US" dirty="0" smtClean="0"/>
              <a:t>Broadband availability</a:t>
            </a:r>
          </a:p>
          <a:p>
            <a:r>
              <a:rPr lang="en-US" dirty="0" smtClean="0"/>
              <a:t>Data as of June 30, 2014</a:t>
            </a: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659417" y="609600"/>
            <a:ext cx="2034852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COMBINED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Wireline, Mobile,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Fixed Wireless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9600"/>
            <a:ext cx="6227831" cy="4351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456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275</Words>
  <Application>Microsoft Office PowerPoint</Application>
  <PresentationFormat>On-screen Show (4:3)</PresentationFormat>
  <Paragraphs>78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Osborn</dc:creator>
  <cp:lastModifiedBy>Robert Osborn</cp:lastModifiedBy>
  <cp:revision>3</cp:revision>
  <dcterms:created xsi:type="dcterms:W3CDTF">2015-02-09T23:30:38Z</dcterms:created>
  <dcterms:modified xsi:type="dcterms:W3CDTF">2015-02-09T23:56:54Z</dcterms:modified>
</cp:coreProperties>
</file>