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5"/>
  </p:sldMasterIdLst>
  <p:notesMasterIdLst>
    <p:notesMasterId r:id="rId42"/>
  </p:notesMasterIdLst>
  <p:sldIdLst>
    <p:sldId id="256" r:id="rId6"/>
    <p:sldId id="329" r:id="rId7"/>
    <p:sldId id="374" r:id="rId8"/>
    <p:sldId id="354" r:id="rId9"/>
    <p:sldId id="382" r:id="rId10"/>
    <p:sldId id="349" r:id="rId11"/>
    <p:sldId id="376" r:id="rId12"/>
    <p:sldId id="367" r:id="rId13"/>
    <p:sldId id="368" r:id="rId14"/>
    <p:sldId id="366" r:id="rId15"/>
    <p:sldId id="332" r:id="rId16"/>
    <p:sldId id="353" r:id="rId17"/>
    <p:sldId id="379" r:id="rId18"/>
    <p:sldId id="384" r:id="rId19"/>
    <p:sldId id="391" r:id="rId20"/>
    <p:sldId id="380" r:id="rId21"/>
    <p:sldId id="338" r:id="rId22"/>
    <p:sldId id="270" r:id="rId23"/>
    <p:sldId id="271" r:id="rId24"/>
    <p:sldId id="351" r:id="rId25"/>
    <p:sldId id="401" r:id="rId26"/>
    <p:sldId id="359" r:id="rId27"/>
    <p:sldId id="360" r:id="rId28"/>
    <p:sldId id="362" r:id="rId29"/>
    <p:sldId id="305" r:id="rId30"/>
    <p:sldId id="389" r:id="rId31"/>
    <p:sldId id="306" r:id="rId32"/>
    <p:sldId id="331" r:id="rId33"/>
    <p:sldId id="392" r:id="rId34"/>
    <p:sldId id="328" r:id="rId35"/>
    <p:sldId id="400" r:id="rId36"/>
    <p:sldId id="383" r:id="rId37"/>
    <p:sldId id="399" r:id="rId38"/>
    <p:sldId id="378" r:id="rId39"/>
    <p:sldId id="343" r:id="rId40"/>
    <p:sldId id="377" r:id="rId41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uncan@gcrincorporated.com" initials="a" lastIdx="26" clrIdx="0">
    <p:extLst>
      <p:ext uri="{19B8F6BF-5375-455C-9EA6-DF929625EA0E}">
        <p15:presenceInfo xmlns:p15="http://schemas.microsoft.com/office/powerpoint/2012/main" userId="aduncan@gcrincorporated.com" providerId="None"/>
      </p:ext>
    </p:extLst>
  </p:cmAuthor>
  <p:cmAuthor id="2" name="Ted Guillot" initials="TG" lastIdx="8" clrIdx="1">
    <p:extLst>
      <p:ext uri="{19B8F6BF-5375-455C-9EA6-DF929625EA0E}">
        <p15:presenceInfo xmlns:p15="http://schemas.microsoft.com/office/powerpoint/2012/main" userId="0210e59cb6cb2626" providerId="Windows Live"/>
      </p:ext>
    </p:extLst>
  </p:cmAuthor>
  <p:cmAuthor id="3" name="Nathan Cataline" initials="NC" lastIdx="1" clrIdx="2">
    <p:extLst>
      <p:ext uri="{19B8F6BF-5375-455C-9EA6-DF929625EA0E}">
        <p15:presenceInfo xmlns:p15="http://schemas.microsoft.com/office/powerpoint/2012/main" userId="Nathan Cataline" providerId="None"/>
      </p:ext>
    </p:extLst>
  </p:cmAuthor>
  <p:cmAuthor id="4" name="Adrienne Duncan" initials="AD" lastIdx="3" clrIdx="3">
    <p:extLst>
      <p:ext uri="{19B8F6BF-5375-455C-9EA6-DF929625EA0E}">
        <p15:presenceInfo xmlns:p15="http://schemas.microsoft.com/office/powerpoint/2012/main" userId="S-1-5-21-117609710-1202660629-1957994488-19245" providerId="AD"/>
      </p:ext>
    </p:extLst>
  </p:cmAuthor>
  <p:cmAuthor id="5" name="Ella Camburnbeck" initials="EC" lastIdx="2" clrIdx="4">
    <p:extLst>
      <p:ext uri="{19B8F6BF-5375-455C-9EA6-DF929625EA0E}">
        <p15:presenceInfo xmlns:p15="http://schemas.microsoft.com/office/powerpoint/2012/main" userId="Ella Camburnbec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203764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3910" autoAdjust="0"/>
  </p:normalViewPr>
  <p:slideViewPr>
    <p:cSldViewPr snapToGrid="0">
      <p:cViewPr varScale="1">
        <p:scale>
          <a:sx n="77" d="100"/>
          <a:sy n="77" d="100"/>
        </p:scale>
        <p:origin x="485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3466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ommentAuthors" Target="comment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707C66-2963-488E-A381-7FD0161AF41F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7A7782E6-9F7D-4D68-8987-FC8EB5BB1EC6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HCD Submits Action Plan</a:t>
          </a:r>
        </a:p>
      </dgm:t>
    </dgm:pt>
    <dgm:pt modelId="{488BA319-8FBA-463B-808D-ABF2FD266F4C}" type="parTrans" cxnId="{15F87194-CB33-4FB1-863A-7B40604EA7A1}">
      <dgm:prSet/>
      <dgm:spPr/>
      <dgm:t>
        <a:bodyPr/>
        <a:lstStyle/>
        <a:p>
          <a:endParaRPr lang="en-US"/>
        </a:p>
      </dgm:t>
    </dgm:pt>
    <dgm:pt modelId="{32B22335-727F-4D9E-ADDF-68A26ECBD14C}" type="sibTrans" cxnId="{15F87194-CB33-4FB1-863A-7B40604EA7A1}">
      <dgm:prSet/>
      <dgm:spPr/>
      <dgm:t>
        <a:bodyPr/>
        <a:lstStyle/>
        <a:p>
          <a:endParaRPr lang="en-US"/>
        </a:p>
      </dgm:t>
    </dgm:pt>
    <dgm:pt modelId="{B7BF479A-BF04-46E2-8DEE-BA2BE3B700C8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Action Plan Approval by HUD</a:t>
          </a:r>
        </a:p>
      </dgm:t>
    </dgm:pt>
    <dgm:pt modelId="{5E402942-ED69-41E8-9F23-5258A8F8DD75}" type="parTrans" cxnId="{5353CB55-B5E6-46C4-A78B-89DA976CFCD1}">
      <dgm:prSet/>
      <dgm:spPr/>
      <dgm:t>
        <a:bodyPr/>
        <a:lstStyle/>
        <a:p>
          <a:endParaRPr lang="en-US"/>
        </a:p>
      </dgm:t>
    </dgm:pt>
    <dgm:pt modelId="{7CBFA7D7-A309-4AA5-B096-7C3B3DB93FD0}" type="sibTrans" cxnId="{5353CB55-B5E6-46C4-A78B-89DA976CFCD1}">
      <dgm:prSet/>
      <dgm:spPr/>
      <dgm:t>
        <a:bodyPr/>
        <a:lstStyle/>
        <a:p>
          <a:endParaRPr lang="en-US"/>
        </a:p>
      </dgm:t>
    </dgm:pt>
    <dgm:pt modelId="{06788E2D-0F32-46A2-B93E-070C5FF0A75D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Survey of Potential Applicants</a:t>
          </a:r>
        </a:p>
      </dgm:t>
    </dgm:pt>
    <dgm:pt modelId="{85DF9739-B63E-42F6-B4B7-1A7CF267A509}" type="parTrans" cxnId="{E15B013B-A258-4A55-94F6-8C1626BB517E}">
      <dgm:prSet/>
      <dgm:spPr/>
      <dgm:t>
        <a:bodyPr/>
        <a:lstStyle/>
        <a:p>
          <a:endParaRPr lang="en-US"/>
        </a:p>
      </dgm:t>
    </dgm:pt>
    <dgm:pt modelId="{50D4693A-FE7E-4E6E-908E-D5CBCF807FA0}" type="sibTrans" cxnId="{E15B013B-A258-4A55-94F6-8C1626BB517E}">
      <dgm:prSet/>
      <dgm:spPr/>
      <dgm:t>
        <a:bodyPr/>
        <a:lstStyle/>
        <a:p>
          <a:endParaRPr lang="en-US"/>
        </a:p>
      </dgm:t>
    </dgm:pt>
    <dgm:pt modelId="{D2CB7D1C-6F1A-47C4-A6B9-F486E3F4FBCA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Action Plan Amendment </a:t>
          </a:r>
          <a:br>
            <a:rPr lang="en-US" sz="1600" b="1" dirty="0">
              <a:solidFill>
                <a:schemeClr val="bg1"/>
              </a:solidFill>
            </a:rPr>
          </a:br>
          <a:r>
            <a:rPr lang="en-US" sz="1600" b="1" dirty="0">
              <a:solidFill>
                <a:schemeClr val="bg1"/>
              </a:solidFill>
            </a:rPr>
            <a:t>(If Needed)</a:t>
          </a:r>
        </a:p>
      </dgm:t>
    </dgm:pt>
    <dgm:pt modelId="{70A364DB-A3AA-4965-BEF4-DB44DFA89BC6}" type="parTrans" cxnId="{384B9C8F-52A6-4820-8E5F-E051A3A38357}">
      <dgm:prSet/>
      <dgm:spPr/>
      <dgm:t>
        <a:bodyPr/>
        <a:lstStyle/>
        <a:p>
          <a:endParaRPr lang="en-US"/>
        </a:p>
      </dgm:t>
    </dgm:pt>
    <dgm:pt modelId="{F76965BF-CCF6-488D-8943-B5DDD122CCCE}" type="sibTrans" cxnId="{384B9C8F-52A6-4820-8E5F-E051A3A38357}">
      <dgm:prSet/>
      <dgm:spPr/>
      <dgm:t>
        <a:bodyPr/>
        <a:lstStyle/>
        <a:p>
          <a:endParaRPr lang="en-US"/>
        </a:p>
      </dgm:t>
    </dgm:pt>
    <dgm:pt modelId="{5464BF34-84C3-4559-BD1A-FF68D325E20B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Final Program Design</a:t>
          </a:r>
        </a:p>
      </dgm:t>
    </dgm:pt>
    <dgm:pt modelId="{0F74651B-EF5C-4ABD-B32A-6C4999C774A4}" type="parTrans" cxnId="{C77DA008-4A7F-4751-B59D-61FB6FD3191E}">
      <dgm:prSet/>
      <dgm:spPr/>
      <dgm:t>
        <a:bodyPr/>
        <a:lstStyle/>
        <a:p>
          <a:endParaRPr lang="en-US"/>
        </a:p>
      </dgm:t>
    </dgm:pt>
    <dgm:pt modelId="{78AD2865-09DB-485A-83AE-89F9E4852C94}" type="sibTrans" cxnId="{C77DA008-4A7F-4751-B59D-61FB6FD3191E}">
      <dgm:prSet/>
      <dgm:spPr/>
      <dgm:t>
        <a:bodyPr/>
        <a:lstStyle/>
        <a:p>
          <a:endParaRPr lang="en-US"/>
        </a:p>
      </dgm:t>
    </dgm:pt>
    <dgm:pt modelId="{343676AC-295F-4ED1-A662-48DBC8C8122E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Program Launch</a:t>
          </a:r>
        </a:p>
      </dgm:t>
    </dgm:pt>
    <dgm:pt modelId="{786D8506-95B5-415C-BED3-2F95615CE811}" type="parTrans" cxnId="{9CB71CAE-60F1-4BF4-93DE-2F65349FAD69}">
      <dgm:prSet/>
      <dgm:spPr/>
      <dgm:t>
        <a:bodyPr/>
        <a:lstStyle/>
        <a:p>
          <a:endParaRPr lang="en-US"/>
        </a:p>
      </dgm:t>
    </dgm:pt>
    <dgm:pt modelId="{C91AFD36-8544-476F-8920-383AB55207B4}" type="sibTrans" cxnId="{9CB71CAE-60F1-4BF4-93DE-2F65349FAD69}">
      <dgm:prSet/>
      <dgm:spPr/>
      <dgm:t>
        <a:bodyPr/>
        <a:lstStyle/>
        <a:p>
          <a:endParaRPr lang="en-US"/>
        </a:p>
      </dgm:t>
    </dgm:pt>
    <dgm:pt modelId="{13EA041C-866F-4580-978A-2A4612988B96}" type="pres">
      <dgm:prSet presAssocID="{F4707C66-2963-488E-A381-7FD0161AF41F}" presName="Name0" presStyleCnt="0">
        <dgm:presLayoutVars>
          <dgm:dir/>
          <dgm:animLvl val="lvl"/>
          <dgm:resizeHandles val="exact"/>
        </dgm:presLayoutVars>
      </dgm:prSet>
      <dgm:spPr/>
    </dgm:pt>
    <dgm:pt modelId="{4EB6BA07-8651-41A7-BD53-0F78CB37957C}" type="pres">
      <dgm:prSet presAssocID="{7A7782E6-9F7D-4D68-8987-FC8EB5BB1EC6}" presName="parTxOnly" presStyleLbl="node1" presStyleIdx="0" presStyleCnt="6" custScaleX="123640" custScaleY="163629">
        <dgm:presLayoutVars>
          <dgm:chMax val="0"/>
          <dgm:chPref val="0"/>
          <dgm:bulletEnabled val="1"/>
        </dgm:presLayoutVars>
      </dgm:prSet>
      <dgm:spPr/>
    </dgm:pt>
    <dgm:pt modelId="{2C49956B-FD2B-4802-992D-D6997DDDD906}" type="pres">
      <dgm:prSet presAssocID="{32B22335-727F-4D9E-ADDF-68A26ECBD14C}" presName="parTxOnlySpace" presStyleCnt="0"/>
      <dgm:spPr/>
    </dgm:pt>
    <dgm:pt modelId="{137F035B-AB02-4419-B889-DD63054C0AAA}" type="pres">
      <dgm:prSet presAssocID="{B7BF479A-BF04-46E2-8DEE-BA2BE3B700C8}" presName="parTxOnly" presStyleLbl="node1" presStyleIdx="1" presStyleCnt="6" custScaleX="146965" custScaleY="163629">
        <dgm:presLayoutVars>
          <dgm:chMax val="0"/>
          <dgm:chPref val="0"/>
          <dgm:bulletEnabled val="1"/>
        </dgm:presLayoutVars>
      </dgm:prSet>
      <dgm:spPr/>
    </dgm:pt>
    <dgm:pt modelId="{5F191D39-8E36-4EF3-B7AD-CF9BD2C6FAF5}" type="pres">
      <dgm:prSet presAssocID="{7CBFA7D7-A309-4AA5-B096-7C3B3DB93FD0}" presName="parTxOnlySpace" presStyleCnt="0"/>
      <dgm:spPr/>
    </dgm:pt>
    <dgm:pt modelId="{8E7D1407-7949-43BB-A430-8EC637DBE190}" type="pres">
      <dgm:prSet presAssocID="{06788E2D-0F32-46A2-B93E-070C5FF0A75D}" presName="parTxOnly" presStyleLbl="node1" presStyleIdx="2" presStyleCnt="6" custScaleX="147661" custScaleY="163629">
        <dgm:presLayoutVars>
          <dgm:chMax val="0"/>
          <dgm:chPref val="0"/>
          <dgm:bulletEnabled val="1"/>
        </dgm:presLayoutVars>
      </dgm:prSet>
      <dgm:spPr/>
    </dgm:pt>
    <dgm:pt modelId="{074A0E90-8DEC-4935-9E91-CF5BD964C540}" type="pres">
      <dgm:prSet presAssocID="{50D4693A-FE7E-4E6E-908E-D5CBCF807FA0}" presName="parTxOnlySpace" presStyleCnt="0"/>
      <dgm:spPr/>
    </dgm:pt>
    <dgm:pt modelId="{3D51614B-0D8E-432D-9847-2C6A0C7DEA16}" type="pres">
      <dgm:prSet presAssocID="{5464BF34-84C3-4559-BD1A-FF68D325E20B}" presName="parTxOnly" presStyleLbl="node1" presStyleIdx="3" presStyleCnt="6" custScaleX="135555" custScaleY="163629">
        <dgm:presLayoutVars>
          <dgm:chMax val="0"/>
          <dgm:chPref val="0"/>
          <dgm:bulletEnabled val="1"/>
        </dgm:presLayoutVars>
      </dgm:prSet>
      <dgm:spPr/>
    </dgm:pt>
    <dgm:pt modelId="{668F05D7-E4AE-4984-B597-081CB36ACB68}" type="pres">
      <dgm:prSet presAssocID="{78AD2865-09DB-485A-83AE-89F9E4852C94}" presName="parTxOnlySpace" presStyleCnt="0"/>
      <dgm:spPr/>
    </dgm:pt>
    <dgm:pt modelId="{AEC2B332-E063-47AE-BC34-113FEE423590}" type="pres">
      <dgm:prSet presAssocID="{D2CB7D1C-6F1A-47C4-A6B9-F486E3F4FBCA}" presName="parTxOnly" presStyleLbl="node1" presStyleIdx="4" presStyleCnt="6" custScaleX="158977" custScaleY="163629">
        <dgm:presLayoutVars>
          <dgm:chMax val="0"/>
          <dgm:chPref val="0"/>
          <dgm:bulletEnabled val="1"/>
        </dgm:presLayoutVars>
      </dgm:prSet>
      <dgm:spPr/>
    </dgm:pt>
    <dgm:pt modelId="{C5C30816-3BD2-4014-B75E-01A37B0D303A}" type="pres">
      <dgm:prSet presAssocID="{F76965BF-CCF6-488D-8943-B5DDD122CCCE}" presName="parTxOnlySpace" presStyleCnt="0"/>
      <dgm:spPr/>
    </dgm:pt>
    <dgm:pt modelId="{E87D0527-10AC-4F5C-8096-0952A4FB309F}" type="pres">
      <dgm:prSet presAssocID="{343676AC-295F-4ED1-A662-48DBC8C8122E}" presName="parTxOnly" presStyleLbl="node1" presStyleIdx="5" presStyleCnt="6" custScaleX="124151" custScaleY="158297">
        <dgm:presLayoutVars>
          <dgm:chMax val="0"/>
          <dgm:chPref val="0"/>
          <dgm:bulletEnabled val="1"/>
        </dgm:presLayoutVars>
      </dgm:prSet>
      <dgm:spPr/>
    </dgm:pt>
  </dgm:ptLst>
  <dgm:cxnLst>
    <dgm:cxn modelId="{C77DA008-4A7F-4751-B59D-61FB6FD3191E}" srcId="{F4707C66-2963-488E-A381-7FD0161AF41F}" destId="{5464BF34-84C3-4559-BD1A-FF68D325E20B}" srcOrd="3" destOrd="0" parTransId="{0F74651B-EF5C-4ABD-B32A-6C4999C774A4}" sibTransId="{78AD2865-09DB-485A-83AE-89F9E4852C94}"/>
    <dgm:cxn modelId="{E15B013B-A258-4A55-94F6-8C1626BB517E}" srcId="{F4707C66-2963-488E-A381-7FD0161AF41F}" destId="{06788E2D-0F32-46A2-B93E-070C5FF0A75D}" srcOrd="2" destOrd="0" parTransId="{85DF9739-B63E-42F6-B4B7-1A7CF267A509}" sibTransId="{50D4693A-FE7E-4E6E-908E-D5CBCF807FA0}"/>
    <dgm:cxn modelId="{04E16661-F8C7-4D83-AAF5-B87FC575DE3B}" type="presOf" srcId="{B7BF479A-BF04-46E2-8DEE-BA2BE3B700C8}" destId="{137F035B-AB02-4419-B889-DD63054C0AAA}" srcOrd="0" destOrd="0" presId="urn:microsoft.com/office/officeart/2005/8/layout/chevron1"/>
    <dgm:cxn modelId="{D7B37653-A7C6-4FA3-A756-21240F5680A6}" type="presOf" srcId="{06788E2D-0F32-46A2-B93E-070C5FF0A75D}" destId="{8E7D1407-7949-43BB-A430-8EC637DBE190}" srcOrd="0" destOrd="0" presId="urn:microsoft.com/office/officeart/2005/8/layout/chevron1"/>
    <dgm:cxn modelId="{5353CB55-B5E6-46C4-A78B-89DA976CFCD1}" srcId="{F4707C66-2963-488E-A381-7FD0161AF41F}" destId="{B7BF479A-BF04-46E2-8DEE-BA2BE3B700C8}" srcOrd="1" destOrd="0" parTransId="{5E402942-ED69-41E8-9F23-5258A8F8DD75}" sibTransId="{7CBFA7D7-A309-4AA5-B096-7C3B3DB93FD0}"/>
    <dgm:cxn modelId="{11477A58-1417-440A-B507-AF6FAE508676}" type="presOf" srcId="{D2CB7D1C-6F1A-47C4-A6B9-F486E3F4FBCA}" destId="{AEC2B332-E063-47AE-BC34-113FEE423590}" srcOrd="0" destOrd="0" presId="urn:microsoft.com/office/officeart/2005/8/layout/chevron1"/>
    <dgm:cxn modelId="{A0A7047D-95A1-485B-99EF-D6F1376C79B0}" type="presOf" srcId="{F4707C66-2963-488E-A381-7FD0161AF41F}" destId="{13EA041C-866F-4580-978A-2A4612988B96}" srcOrd="0" destOrd="0" presId="urn:microsoft.com/office/officeart/2005/8/layout/chevron1"/>
    <dgm:cxn modelId="{37A61C8E-B881-4FCC-AFDB-52264B94007C}" type="presOf" srcId="{343676AC-295F-4ED1-A662-48DBC8C8122E}" destId="{E87D0527-10AC-4F5C-8096-0952A4FB309F}" srcOrd="0" destOrd="0" presId="urn:microsoft.com/office/officeart/2005/8/layout/chevron1"/>
    <dgm:cxn modelId="{384B9C8F-52A6-4820-8E5F-E051A3A38357}" srcId="{F4707C66-2963-488E-A381-7FD0161AF41F}" destId="{D2CB7D1C-6F1A-47C4-A6B9-F486E3F4FBCA}" srcOrd="4" destOrd="0" parTransId="{70A364DB-A3AA-4965-BEF4-DB44DFA89BC6}" sibTransId="{F76965BF-CCF6-488D-8943-B5DDD122CCCE}"/>
    <dgm:cxn modelId="{15F87194-CB33-4FB1-863A-7B40604EA7A1}" srcId="{F4707C66-2963-488E-A381-7FD0161AF41F}" destId="{7A7782E6-9F7D-4D68-8987-FC8EB5BB1EC6}" srcOrd="0" destOrd="0" parTransId="{488BA319-8FBA-463B-808D-ABF2FD266F4C}" sibTransId="{32B22335-727F-4D9E-ADDF-68A26ECBD14C}"/>
    <dgm:cxn modelId="{9CB71CAE-60F1-4BF4-93DE-2F65349FAD69}" srcId="{F4707C66-2963-488E-A381-7FD0161AF41F}" destId="{343676AC-295F-4ED1-A662-48DBC8C8122E}" srcOrd="5" destOrd="0" parTransId="{786D8506-95B5-415C-BED3-2F95615CE811}" sibTransId="{C91AFD36-8544-476F-8920-383AB55207B4}"/>
    <dgm:cxn modelId="{F15049CD-6C35-4A4B-8BCD-1EF4C43DE6F1}" type="presOf" srcId="{5464BF34-84C3-4559-BD1A-FF68D325E20B}" destId="{3D51614B-0D8E-432D-9847-2C6A0C7DEA16}" srcOrd="0" destOrd="0" presId="urn:microsoft.com/office/officeart/2005/8/layout/chevron1"/>
    <dgm:cxn modelId="{2D4A8DD3-B724-424C-A3D9-B832D697641B}" type="presOf" srcId="{7A7782E6-9F7D-4D68-8987-FC8EB5BB1EC6}" destId="{4EB6BA07-8651-41A7-BD53-0F78CB37957C}" srcOrd="0" destOrd="0" presId="urn:microsoft.com/office/officeart/2005/8/layout/chevron1"/>
    <dgm:cxn modelId="{BE5E3E1F-C434-4D28-A3F6-14BCFE473950}" type="presParOf" srcId="{13EA041C-866F-4580-978A-2A4612988B96}" destId="{4EB6BA07-8651-41A7-BD53-0F78CB37957C}" srcOrd="0" destOrd="0" presId="urn:microsoft.com/office/officeart/2005/8/layout/chevron1"/>
    <dgm:cxn modelId="{4D1AB36B-3F00-42B4-BD9A-E8CFD89FBA33}" type="presParOf" srcId="{13EA041C-866F-4580-978A-2A4612988B96}" destId="{2C49956B-FD2B-4802-992D-D6997DDDD906}" srcOrd="1" destOrd="0" presId="urn:microsoft.com/office/officeart/2005/8/layout/chevron1"/>
    <dgm:cxn modelId="{B758D909-69F5-42A1-A44E-251F56407AB9}" type="presParOf" srcId="{13EA041C-866F-4580-978A-2A4612988B96}" destId="{137F035B-AB02-4419-B889-DD63054C0AAA}" srcOrd="2" destOrd="0" presId="urn:microsoft.com/office/officeart/2005/8/layout/chevron1"/>
    <dgm:cxn modelId="{5619419A-1EBD-48C1-8F7C-3DCB2DC6B2F9}" type="presParOf" srcId="{13EA041C-866F-4580-978A-2A4612988B96}" destId="{5F191D39-8E36-4EF3-B7AD-CF9BD2C6FAF5}" srcOrd="3" destOrd="0" presId="urn:microsoft.com/office/officeart/2005/8/layout/chevron1"/>
    <dgm:cxn modelId="{E317FBBD-F766-4BBA-87D9-A2E12DC365BE}" type="presParOf" srcId="{13EA041C-866F-4580-978A-2A4612988B96}" destId="{8E7D1407-7949-43BB-A430-8EC637DBE190}" srcOrd="4" destOrd="0" presId="urn:microsoft.com/office/officeart/2005/8/layout/chevron1"/>
    <dgm:cxn modelId="{C27A03FE-78DC-4A82-B62B-477183D19DE1}" type="presParOf" srcId="{13EA041C-866F-4580-978A-2A4612988B96}" destId="{074A0E90-8DEC-4935-9E91-CF5BD964C540}" srcOrd="5" destOrd="0" presId="urn:microsoft.com/office/officeart/2005/8/layout/chevron1"/>
    <dgm:cxn modelId="{4F57B274-F4AD-4E6F-8D67-36C140872642}" type="presParOf" srcId="{13EA041C-866F-4580-978A-2A4612988B96}" destId="{3D51614B-0D8E-432D-9847-2C6A0C7DEA16}" srcOrd="6" destOrd="0" presId="urn:microsoft.com/office/officeart/2005/8/layout/chevron1"/>
    <dgm:cxn modelId="{E366F357-29AC-4E52-A0A4-309749E72BCF}" type="presParOf" srcId="{13EA041C-866F-4580-978A-2A4612988B96}" destId="{668F05D7-E4AE-4984-B597-081CB36ACB68}" srcOrd="7" destOrd="0" presId="urn:microsoft.com/office/officeart/2005/8/layout/chevron1"/>
    <dgm:cxn modelId="{6A1A611C-406F-4CCC-AAA1-F0846972069E}" type="presParOf" srcId="{13EA041C-866F-4580-978A-2A4612988B96}" destId="{AEC2B332-E063-47AE-BC34-113FEE423590}" srcOrd="8" destOrd="0" presId="urn:microsoft.com/office/officeart/2005/8/layout/chevron1"/>
    <dgm:cxn modelId="{5156F1CB-B63D-4D4D-9264-BF1B42691D2D}" type="presParOf" srcId="{13EA041C-866F-4580-978A-2A4612988B96}" destId="{C5C30816-3BD2-4014-B75E-01A37B0D303A}" srcOrd="9" destOrd="0" presId="urn:microsoft.com/office/officeart/2005/8/layout/chevron1"/>
    <dgm:cxn modelId="{D6193DA3-8D79-4DF9-8474-70F7251EA6AB}" type="presParOf" srcId="{13EA041C-866F-4580-978A-2A4612988B96}" destId="{E87D0527-10AC-4F5C-8096-0952A4FB309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6BA07-8651-41A7-BD53-0F78CB37957C}">
      <dsp:nvSpPr>
        <dsp:cNvPr id="0" name=""/>
        <dsp:cNvSpPr/>
      </dsp:nvSpPr>
      <dsp:spPr>
        <a:xfrm>
          <a:off x="5302" y="904732"/>
          <a:ext cx="1763854" cy="933735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HCD Submits Action Plan</a:t>
          </a:r>
        </a:p>
      </dsp:txBody>
      <dsp:txXfrm>
        <a:off x="472170" y="904732"/>
        <a:ext cx="830119" cy="933735"/>
      </dsp:txXfrm>
    </dsp:sp>
    <dsp:sp modelId="{137F035B-AB02-4419-B889-DD63054C0AAA}">
      <dsp:nvSpPr>
        <dsp:cNvPr id="0" name=""/>
        <dsp:cNvSpPr/>
      </dsp:nvSpPr>
      <dsp:spPr>
        <a:xfrm>
          <a:off x="1626495" y="904732"/>
          <a:ext cx="2096610" cy="933735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Action Plan Approval by HUD</a:t>
          </a:r>
        </a:p>
      </dsp:txBody>
      <dsp:txXfrm>
        <a:off x="2093363" y="904732"/>
        <a:ext cx="1162875" cy="933735"/>
      </dsp:txXfrm>
    </dsp:sp>
    <dsp:sp modelId="{8E7D1407-7949-43BB-A430-8EC637DBE190}">
      <dsp:nvSpPr>
        <dsp:cNvPr id="0" name=""/>
        <dsp:cNvSpPr/>
      </dsp:nvSpPr>
      <dsp:spPr>
        <a:xfrm>
          <a:off x="3580445" y="904732"/>
          <a:ext cx="2106539" cy="933735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Survey of Potential Applicants</a:t>
          </a:r>
        </a:p>
      </dsp:txBody>
      <dsp:txXfrm>
        <a:off x="4047313" y="904732"/>
        <a:ext cx="1172804" cy="933735"/>
      </dsp:txXfrm>
    </dsp:sp>
    <dsp:sp modelId="{3D51614B-0D8E-432D-9847-2C6A0C7DEA16}">
      <dsp:nvSpPr>
        <dsp:cNvPr id="0" name=""/>
        <dsp:cNvSpPr/>
      </dsp:nvSpPr>
      <dsp:spPr>
        <a:xfrm>
          <a:off x="5544324" y="904732"/>
          <a:ext cx="1933834" cy="933735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Final Program Design</a:t>
          </a:r>
        </a:p>
      </dsp:txBody>
      <dsp:txXfrm>
        <a:off x="6011192" y="904732"/>
        <a:ext cx="1000099" cy="933735"/>
      </dsp:txXfrm>
    </dsp:sp>
    <dsp:sp modelId="{AEC2B332-E063-47AE-BC34-113FEE423590}">
      <dsp:nvSpPr>
        <dsp:cNvPr id="0" name=""/>
        <dsp:cNvSpPr/>
      </dsp:nvSpPr>
      <dsp:spPr>
        <a:xfrm>
          <a:off x="7335498" y="904732"/>
          <a:ext cx="2267973" cy="933735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Action Plan Amendment </a:t>
          </a:r>
          <a:br>
            <a:rPr lang="en-US" sz="1600" b="1" kern="1200" dirty="0">
              <a:solidFill>
                <a:schemeClr val="bg1"/>
              </a:solidFill>
            </a:rPr>
          </a:br>
          <a:r>
            <a:rPr lang="en-US" sz="1600" b="1" kern="1200" dirty="0">
              <a:solidFill>
                <a:schemeClr val="bg1"/>
              </a:solidFill>
            </a:rPr>
            <a:t>(If Needed)</a:t>
          </a:r>
        </a:p>
      </dsp:txBody>
      <dsp:txXfrm>
        <a:off x="7802366" y="904732"/>
        <a:ext cx="1334238" cy="933735"/>
      </dsp:txXfrm>
    </dsp:sp>
    <dsp:sp modelId="{E87D0527-10AC-4F5C-8096-0952A4FB309F}">
      <dsp:nvSpPr>
        <dsp:cNvPr id="0" name=""/>
        <dsp:cNvSpPr/>
      </dsp:nvSpPr>
      <dsp:spPr>
        <a:xfrm>
          <a:off x="9460811" y="919945"/>
          <a:ext cx="1771144" cy="903309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Program Launch</a:t>
          </a:r>
        </a:p>
      </dsp:txBody>
      <dsp:txXfrm>
        <a:off x="9912466" y="919945"/>
        <a:ext cx="867835" cy="903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2C56715-D6E3-4650-9CB4-314367790894}" type="datetimeFigureOut">
              <a:rPr lang="en-US" smtClean="0"/>
              <a:t>12/3/2018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3ABDA07-B98F-4D26-958E-C47ABA267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047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BDA07-B98F-4D26-958E-C47ABA267AD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374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BDA07-B98F-4D26-958E-C47ABA267AD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65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BDA07-B98F-4D26-958E-C47ABA267AD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22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4863B-005D-444E-92F1-2CB19715C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E2A325-6E6C-4EAF-AD0F-7FBE6E90A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07560-6A95-40D7-A133-56E0EDA5E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050B-FA24-4775-A525-FB902167BAAD}" type="datetime1">
              <a:rPr lang="en-US" smtClean="0"/>
              <a:t>12/3/2018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52B93-8FC9-4CB8-86C5-056B4C0EC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3EFD4-908A-453F-B824-B8329DF6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37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BEE56-CD23-4CBA-AF1A-3C630D10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BD04CE-D847-4FEA-A931-E3F10FB6D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9DC89-1759-4AA3-8E08-77565807C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18CD-118D-401B-A226-00B40421CCF0}" type="datetime1">
              <a:rPr lang="en-US" smtClean="0"/>
              <a:t>12/3/2018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AE0C1-7AB3-49C9-8BEB-DCB8DCAEE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0DD81-1822-4877-911C-DCEEA550C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674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739B73-A43D-48D4-8E07-FD19915F35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DA59F9-0778-4197-ACE9-67048E1B8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06C5B-4FA6-403C-A84A-F43A653D3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8946-B177-423E-8068-1E36A5BC1A23}" type="datetime1">
              <a:rPr lang="en-US" smtClean="0"/>
              <a:t>12/3/2018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DE409-37CB-4879-B390-B36E4EDB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F44AD-6960-445D-8887-71C2537D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33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D05E4-188F-4826-80B8-EBCDDE658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D8038-B25B-49CC-A982-524E6BBFA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D5F4F-DC50-46D9-927B-94232B357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8C3B-6B11-4167-A640-759CDB2D0FE6}" type="datetime1">
              <a:rPr lang="en-US" smtClean="0"/>
              <a:t>12/3/2018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E02A6-F5C6-4ECC-911E-C2CE09CD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D62B6-4CC3-4447-87DC-6EAD1A575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33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92889-70BC-4D61-8649-43E4E3D98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6B76C-3EAB-4455-87DE-BF1B5FEAA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F0B1C-7065-46EF-BCF8-1AA2DDAA8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C303-C5D9-4E90-8F47-B10E2C8AD13F}" type="datetime1">
              <a:rPr lang="en-US" smtClean="0"/>
              <a:t>12/3/2018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1E5D0-4770-44A3-9560-6851B70F5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65D1B-AB38-4216-8F0E-A6A53AD94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34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99697-5386-412D-A69F-E85DE73DE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EBAD5-37DE-4701-806D-D92CC06FC6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95DE3-2876-4AE6-BE69-5723BAAC7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D6DDE-2100-4E39-B3F1-313BE1BF2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31E0-C8B6-4564-A1E6-B6D2BE12A8FB}" type="datetime1">
              <a:rPr lang="en-US" smtClean="0"/>
              <a:t>12/3/2018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BE119-8D10-4F9F-9242-D1E1F1E5D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611B0-2443-4D1B-95E0-D69C5B419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5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965C-CB62-4149-8EB2-40A6C7AD8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3F08A-0A49-4991-89AC-3179C4E1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B9EEA1-2EE3-4533-9435-2FAF53FE6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F71B9D-1AB7-4FD9-AAF4-3F6FB41FEF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E93877-4BD2-44A8-9DFD-B92D64DFA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EE721A-FC18-4191-B008-24641EB81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4525-C763-4A79-971C-2182F6DE9716}" type="datetime1">
              <a:rPr lang="en-US" smtClean="0"/>
              <a:t>12/3/2018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16B578-D469-4301-A2DA-27187437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7354FA-4BC8-4636-9984-FD054781E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791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DF3C7-5DFF-4179-B5B4-D1BE20853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1B39B8-9E37-4624-A324-F2D2A028A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4B02-20D9-4612-B544-BC5F4178966F}" type="datetime1">
              <a:rPr lang="en-US" smtClean="0"/>
              <a:t>12/3/2018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31E63-0D0F-4267-A951-E774D0976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DC68F-3EA8-47B6-B9B5-22CBB6705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66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443B5C-30A2-44B1-8372-9B3B7E0E5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D4A89-F2CD-460B-800E-38875A1995CA}" type="datetime1">
              <a:rPr lang="en-US" smtClean="0"/>
              <a:t>12/3/2018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5808B4-798F-42AB-9911-B61734FD5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D36B6-9A8D-4684-A2E5-9E37067E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51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EECB3-6DF6-4F60-BAE3-EC34330E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15E14-0A80-452C-9BD6-3A2381F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E9FA7-7531-4825-B7A7-F03DC5C88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F8BB34-C711-4FD5-98C1-4020F955C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9EDE1-0401-49AB-8866-FF326F628D12}" type="datetime1">
              <a:rPr lang="en-US" smtClean="0"/>
              <a:t>12/3/2018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35848-7101-48C2-B7EC-BAA749141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488D6-74B2-488F-9CB1-4D77F000C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262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8958A-6A8E-48C8-827B-6219C015C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7AE7BE-6EB5-4E78-9509-0CEF47541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C0576D-FD71-40F8-952E-50F044B8C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F9027-66BC-4E53-A362-938198FF6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D70C-C473-444C-A81B-7E55F085FFC9}" type="datetime1">
              <a:rPr lang="en-US" smtClean="0"/>
              <a:t>12/3/2018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30A20-0601-4BDA-A257-1407604DE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7942C-F3DE-49FE-A077-47C751BD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25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210314-39F2-4EC0-83A6-3A2D22C9D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E2FB0-2A01-4222-9DAC-C70F37519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DD565-E5B8-4967-8D68-8F6E539BF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F8D60-F169-4804-9AF6-45902636BD9D}" type="datetime1">
              <a:rPr lang="en-US" smtClean="0"/>
              <a:t>12/3/2018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70551-DDD8-4835-B063-B73624A0C1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DED6D-4BE8-4261-B80F-3A1F76FBA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EFA6E-5D61-45F3-B52F-22F3E2C706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86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cd.ca.gov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DisasterRecovery@hcd.ca.g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DE55-D9ED-4422-A0E6-5486AB889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8474" y="941295"/>
            <a:ext cx="7468632" cy="4760258"/>
          </a:xfrm>
          <a:noFill/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r>
              <a:rPr lang="en-US" sz="5000" b="1" i="1" dirty="0"/>
              <a:t> CDBG-DR Draft Action Plan for October &amp; December 2017 Wildfires, Debris Flows, and Mudslides </a:t>
            </a:r>
            <a:br>
              <a:rPr lang="en-US" sz="5000" b="1" i="1" dirty="0"/>
            </a:br>
            <a:br>
              <a:rPr lang="en-US" b="1" i="1" dirty="0"/>
            </a:br>
            <a:r>
              <a:rPr lang="en-US" sz="5300" b="1" i="1" dirty="0"/>
              <a:t>PUBLIC MEETING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E4F415-BBE1-47B9-A048-1BFAA9A95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9698" y="5118971"/>
            <a:ext cx="4806184" cy="699121"/>
          </a:xfrm>
          <a:noFill/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December 2018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A9BCF-F2F6-473B-BDC8-553C2A534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69" y="2511526"/>
            <a:ext cx="3650806" cy="3650806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5D9B04-4653-47DC-8A80-C0BB824A83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2" t="23566" r="17471" b="24660"/>
          <a:stretch/>
        </p:blipFill>
        <p:spPr>
          <a:xfrm>
            <a:off x="619532" y="1164146"/>
            <a:ext cx="3650544" cy="117361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8196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3E833-15B1-4564-AAA3-882FB3E9D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51" y="244150"/>
            <a:ext cx="11782097" cy="1325563"/>
          </a:xfrm>
        </p:spPr>
        <p:txBody>
          <a:bodyPr/>
          <a:lstStyle/>
          <a:p>
            <a:r>
              <a:rPr lang="en-US" dirty="0"/>
              <a:t>WHICH DISASTERS ARE COVERED BY THESE FUNDS?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7587DED-E054-4FA8-9AB6-983DA8F11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955587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4353 – December 2017 Fires, Mudflows, and Debris Flows</a:t>
            </a:r>
          </a:p>
          <a:p>
            <a:pPr marL="285750" indent="-285750"/>
            <a:r>
              <a:rPr lang="en-US" dirty="0"/>
              <a:t>Thomas Fire – Ventura and Santa Barbara Counties</a:t>
            </a:r>
          </a:p>
          <a:p>
            <a:pPr marL="285750" indent="-285750"/>
            <a:r>
              <a:rPr lang="en-US" dirty="0"/>
              <a:t>Rye Fire – Los Angeles County</a:t>
            </a:r>
          </a:p>
          <a:p>
            <a:pPr marL="285750" indent="-285750"/>
            <a:r>
              <a:rPr lang="en-US" dirty="0"/>
              <a:t>Creek Fire – Angeles National Forest</a:t>
            </a:r>
          </a:p>
          <a:p>
            <a:pPr marL="285750" indent="-285750"/>
            <a:r>
              <a:rPr lang="en-US" dirty="0"/>
              <a:t>Lilac Fire – San Diego County</a:t>
            </a:r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7088299-EFD6-467B-9069-A9E1A44F03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674" r="5674"/>
          <a:stretch>
            <a:fillRect/>
          </a:stretch>
        </p:blipFill>
        <p:spPr>
          <a:xfrm>
            <a:off x="6172200" y="1955587"/>
            <a:ext cx="5181600" cy="40914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CE57D8D-8777-48C4-8457-BD4B59530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BCF9E81-FBE0-4704-AA55-A37A4EA95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56C71B4C-52CC-40B4-96BF-6F6D8BD9014C}"/>
              </a:ext>
            </a:extLst>
          </p:cNvPr>
          <p:cNvSpPr txBox="1"/>
          <p:nvPr/>
        </p:nvSpPr>
        <p:spPr>
          <a:xfrm>
            <a:off x="6605689" y="2467410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Thomas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A38D1526-5F0D-4476-9736-ADDB3B0F875B}"/>
              </a:ext>
            </a:extLst>
          </p:cNvPr>
          <p:cNvSpPr txBox="1"/>
          <p:nvPr/>
        </p:nvSpPr>
        <p:spPr>
          <a:xfrm>
            <a:off x="8016619" y="2757462"/>
            <a:ext cx="52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Rye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01F17088-1CDC-4CC6-A645-317ED2DFEF95}"/>
              </a:ext>
            </a:extLst>
          </p:cNvPr>
          <p:cNvSpPr txBox="1"/>
          <p:nvPr/>
        </p:nvSpPr>
        <p:spPr>
          <a:xfrm>
            <a:off x="8493483" y="3155668"/>
            <a:ext cx="72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Creek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E62064EB-B019-4711-A73F-49C6D4418591}"/>
              </a:ext>
            </a:extLst>
          </p:cNvPr>
          <p:cNvSpPr txBox="1"/>
          <p:nvPr/>
        </p:nvSpPr>
        <p:spPr>
          <a:xfrm>
            <a:off x="9747096" y="5254855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Lilac</a:t>
            </a:r>
          </a:p>
        </p:txBody>
      </p:sp>
    </p:spTree>
    <p:extLst>
      <p:ext uri="{BB962C8B-B14F-4D97-AF65-F5344CB8AC3E}">
        <p14:creationId xmlns:p14="http://schemas.microsoft.com/office/powerpoint/2010/main" val="489536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3E833-15B1-4564-AAA3-882FB3E9D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66" y="415442"/>
            <a:ext cx="10515600" cy="1325563"/>
          </a:xfrm>
        </p:spPr>
        <p:txBody>
          <a:bodyPr/>
          <a:lstStyle/>
          <a:p>
            <a:r>
              <a:rPr lang="en-US" dirty="0"/>
              <a:t>HUD MOST IMPACTED </a:t>
            </a:r>
            <a:br>
              <a:rPr lang="en-US" dirty="0"/>
            </a:br>
            <a:r>
              <a:rPr lang="en-US" dirty="0"/>
              <a:t>AND DISTRESSED AREAS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2E5C230-8EBB-4C18-AE15-813C18393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66" y="1825624"/>
            <a:ext cx="4948643" cy="4530725"/>
          </a:xfrm>
        </p:spPr>
        <p:txBody>
          <a:bodyPr>
            <a:normAutofit fontScale="70000" lnSpcReduction="20000"/>
          </a:bodyPr>
          <a:lstStyle/>
          <a:p>
            <a:r>
              <a:rPr lang="en-US" sz="2900" b="1" dirty="0">
                <a:solidFill>
                  <a:srgbClr val="000000"/>
                </a:solidFill>
              </a:rPr>
              <a:t>FEMA 4353 (Blue) &amp; 4344 Counties (Green)</a:t>
            </a:r>
          </a:p>
          <a:p>
            <a:r>
              <a:rPr lang="en-US" sz="2900" b="1" dirty="0">
                <a:solidFill>
                  <a:srgbClr val="000000"/>
                </a:solidFill>
              </a:rPr>
              <a:t>80% of funds must be spent in the following areas: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900" dirty="0">
                <a:solidFill>
                  <a:srgbClr val="08080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Counties</a:t>
            </a:r>
          </a:p>
          <a:p>
            <a:pPr marL="1200150" lvl="2" indent="-28575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08080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Sonoma</a:t>
            </a:r>
          </a:p>
          <a:p>
            <a:pPr marL="1200150" lvl="2" indent="-28575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08080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Ventura</a:t>
            </a: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900" dirty="0">
                <a:solidFill>
                  <a:srgbClr val="08080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Zip Codes</a:t>
            </a:r>
          </a:p>
          <a:p>
            <a:pPr marL="1200150" lvl="2" indent="-28575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08080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95470 (Mendocino)</a:t>
            </a:r>
          </a:p>
          <a:p>
            <a:pPr marL="1200150" lvl="2" indent="-28575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08080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95901 (Predominately Yuba)</a:t>
            </a:r>
          </a:p>
          <a:p>
            <a:pPr marL="1200150" lvl="2" indent="-28575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08080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94558 (Predominately Napa)</a:t>
            </a:r>
          </a:p>
          <a:p>
            <a:pPr marL="1200150" lvl="2" indent="-28575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08080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95422 (Clearlake)</a:t>
            </a:r>
          </a:p>
          <a:p>
            <a:pPr marL="1200150" lvl="2" indent="-285750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rgbClr val="08080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93108 (Montecito)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716662-1B42-482E-B50F-A1E24CFE21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44"/>
          <a:stretch/>
        </p:blipFill>
        <p:spPr>
          <a:xfrm>
            <a:off x="6096000" y="236055"/>
            <a:ext cx="6023270" cy="594090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DB84D2-C448-4288-8648-A36F13C9C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A9BEAD-5C79-462E-9ED9-402B1DA62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89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3E833-15B1-4564-AAA3-882FB3E9D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09" y="286467"/>
            <a:ext cx="1122598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HUD FY 2018 INCOME LIMITS – </a:t>
            </a:r>
            <a:br>
              <a:rPr lang="en-US" dirty="0"/>
            </a:br>
            <a:r>
              <a:rPr lang="en-US" dirty="0"/>
              <a:t>LOW AND MODERATE INCOME (80% AMI OR BELOW)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FD0F395-09A6-4B75-8F33-B4EBD7DA5A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052227"/>
              </p:ext>
            </p:extLst>
          </p:nvPr>
        </p:nvGraphicFramePr>
        <p:xfrm>
          <a:off x="483008" y="1799305"/>
          <a:ext cx="11099389" cy="4557045"/>
        </p:xfrm>
        <a:graphic>
          <a:graphicData uri="http://schemas.openxmlformats.org/drawingml/2006/table">
            <a:tbl>
              <a:tblPr/>
              <a:tblGrid>
                <a:gridCol w="1610942">
                  <a:extLst>
                    <a:ext uri="{9D8B030D-6E8A-4147-A177-3AD203B41FA5}">
                      <a16:colId xmlns:a16="http://schemas.microsoft.com/office/drawing/2014/main" val="3370146661"/>
                    </a:ext>
                  </a:extLst>
                </a:gridCol>
                <a:gridCol w="1143769">
                  <a:extLst>
                    <a:ext uri="{9D8B030D-6E8A-4147-A177-3AD203B41FA5}">
                      <a16:colId xmlns:a16="http://schemas.microsoft.com/office/drawing/2014/main" val="2645471554"/>
                    </a:ext>
                  </a:extLst>
                </a:gridCol>
                <a:gridCol w="1143769">
                  <a:extLst>
                    <a:ext uri="{9D8B030D-6E8A-4147-A177-3AD203B41FA5}">
                      <a16:colId xmlns:a16="http://schemas.microsoft.com/office/drawing/2014/main" val="1920463183"/>
                    </a:ext>
                  </a:extLst>
                </a:gridCol>
                <a:gridCol w="1143769">
                  <a:extLst>
                    <a:ext uri="{9D8B030D-6E8A-4147-A177-3AD203B41FA5}">
                      <a16:colId xmlns:a16="http://schemas.microsoft.com/office/drawing/2014/main" val="2819954149"/>
                    </a:ext>
                  </a:extLst>
                </a:gridCol>
                <a:gridCol w="1143769">
                  <a:extLst>
                    <a:ext uri="{9D8B030D-6E8A-4147-A177-3AD203B41FA5}">
                      <a16:colId xmlns:a16="http://schemas.microsoft.com/office/drawing/2014/main" val="1308529614"/>
                    </a:ext>
                  </a:extLst>
                </a:gridCol>
                <a:gridCol w="1143769">
                  <a:extLst>
                    <a:ext uri="{9D8B030D-6E8A-4147-A177-3AD203B41FA5}">
                      <a16:colId xmlns:a16="http://schemas.microsoft.com/office/drawing/2014/main" val="3842963426"/>
                    </a:ext>
                  </a:extLst>
                </a:gridCol>
                <a:gridCol w="1256534">
                  <a:extLst>
                    <a:ext uri="{9D8B030D-6E8A-4147-A177-3AD203B41FA5}">
                      <a16:colId xmlns:a16="http://schemas.microsoft.com/office/drawing/2014/main" val="491214335"/>
                    </a:ext>
                  </a:extLst>
                </a:gridCol>
                <a:gridCol w="1256534">
                  <a:extLst>
                    <a:ext uri="{9D8B030D-6E8A-4147-A177-3AD203B41FA5}">
                      <a16:colId xmlns:a16="http://schemas.microsoft.com/office/drawing/2014/main" val="537934284"/>
                    </a:ext>
                  </a:extLst>
                </a:gridCol>
                <a:gridCol w="1256534">
                  <a:extLst>
                    <a:ext uri="{9D8B030D-6E8A-4147-A177-3AD203B41FA5}">
                      <a16:colId xmlns:a16="http://schemas.microsoft.com/office/drawing/2014/main" val="2705051677"/>
                    </a:ext>
                  </a:extLst>
                </a:gridCol>
              </a:tblGrid>
              <a:tr h="3038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Geography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Persons in Family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218933"/>
                  </a:ext>
                </a:extLst>
              </a:tr>
              <a:tr h="3038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253980"/>
                  </a:ext>
                </a:extLst>
              </a:tr>
              <a:tr h="303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Butte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$33,900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$38,750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$48,400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$52,300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$56,150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$60,050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$63,900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944200"/>
                  </a:ext>
                </a:extLst>
              </a:tr>
              <a:tr h="303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$33,450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$38,200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$47,750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$55,400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$63,050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540743"/>
                  </a:ext>
                </a:extLst>
              </a:tr>
              <a:tr h="303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Angeles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$54,250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$69,750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$77,500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$83,700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$89,900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$96,100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$102,300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130782"/>
                  </a:ext>
                </a:extLst>
              </a:tr>
              <a:tr h="303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Mendocino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$33,950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$38,800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$43,650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$48,500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$52,400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$56,300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$60,150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$64,050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177130"/>
                  </a:ext>
                </a:extLst>
              </a:tr>
              <a:tr h="303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$51,450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$58,800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$66,150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$73,450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$79,350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$85,250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$91,100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$97,000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295450"/>
                  </a:ext>
                </a:extLst>
              </a:tr>
              <a:tr h="303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$46,400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$52,200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$58,000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$62,650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$67,300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$71,950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$76,600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76630"/>
                  </a:ext>
                </a:extLst>
              </a:tr>
              <a:tr h="303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$61,250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$78,750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$87,450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$94,450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$101,450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$108,450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$115,450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235765"/>
                  </a:ext>
                </a:extLst>
              </a:tr>
              <a:tr h="303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Diego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$54,500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$62,300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$70,100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$77,850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$84,100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$90,350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$96,550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$102,800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441600"/>
                  </a:ext>
                </a:extLst>
              </a:tr>
              <a:tr h="303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Barbara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$56,250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$64,250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$72,300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$80,300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$86,750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$93,150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$99,600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$106,000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464273"/>
                  </a:ext>
                </a:extLst>
              </a:tr>
              <a:tr h="303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Sonoma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$62,850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$70,700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$78,550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$84,850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$91,150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$97,450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$103,700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22143"/>
                  </a:ext>
                </a:extLst>
              </a:tr>
              <a:tr h="303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Ventura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$56,800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$64,900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$73,000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$81,100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$87,600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$94,100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$107,100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854122"/>
                  </a:ext>
                </a:extLst>
              </a:tr>
              <a:tr h="303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Yuba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$38,400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$43,200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$51,850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$55,700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$59,550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$63,400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412985"/>
                  </a:ext>
                </a:extLst>
              </a:tr>
              <a:tr h="303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$43,400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$55,800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$66,950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$71,900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$76,900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$81,850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471239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DED6AF-8DFF-4187-829D-D9FA2FDD0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76A16-706F-4222-BE92-CC017BD8E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35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168FD-62AC-46F7-966F-3598C155E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ACTION PLAN OVERVIEW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B2977-2F45-4D5E-B065-2B78A3E8D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CF0802-E387-4E81-9FCD-A1362E377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78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D77962-F174-417F-8C3F-FF888B480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95039" cy="1325563"/>
          </a:xfrm>
        </p:spPr>
        <p:txBody>
          <a:bodyPr/>
          <a:lstStyle/>
          <a:p>
            <a:r>
              <a:rPr lang="en-US" dirty="0"/>
              <a:t>UNMET NEEDS SUMMARY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BDED986-2024-481E-9AA1-125F3ACB2A5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8199" y="1465007"/>
          <a:ext cx="10515601" cy="4188543"/>
        </p:xfrm>
        <a:graphic>
          <a:graphicData uri="http://schemas.openxmlformats.org/drawingml/2006/table">
            <a:tbl>
              <a:tblPr firstRow="1" firstCol="1" bandRow="1"/>
              <a:tblGrid>
                <a:gridCol w="1832475">
                  <a:extLst>
                    <a:ext uri="{9D8B030D-6E8A-4147-A177-3AD203B41FA5}">
                      <a16:colId xmlns:a16="http://schemas.microsoft.com/office/drawing/2014/main" val="2877119564"/>
                    </a:ext>
                  </a:extLst>
                </a:gridCol>
                <a:gridCol w="1832475">
                  <a:extLst>
                    <a:ext uri="{9D8B030D-6E8A-4147-A177-3AD203B41FA5}">
                      <a16:colId xmlns:a16="http://schemas.microsoft.com/office/drawing/2014/main" val="1873602157"/>
                    </a:ext>
                  </a:extLst>
                </a:gridCol>
                <a:gridCol w="2436803">
                  <a:extLst>
                    <a:ext uri="{9D8B030D-6E8A-4147-A177-3AD203B41FA5}">
                      <a16:colId xmlns:a16="http://schemas.microsoft.com/office/drawing/2014/main" val="4058411127"/>
                    </a:ext>
                  </a:extLst>
                </a:gridCol>
                <a:gridCol w="2105398">
                  <a:extLst>
                    <a:ext uri="{9D8B030D-6E8A-4147-A177-3AD203B41FA5}">
                      <a16:colId xmlns:a16="http://schemas.microsoft.com/office/drawing/2014/main" val="4067592869"/>
                    </a:ext>
                  </a:extLst>
                </a:gridCol>
                <a:gridCol w="2308450">
                  <a:extLst>
                    <a:ext uri="{9D8B030D-6E8A-4147-A177-3AD203B41FA5}">
                      <a16:colId xmlns:a16="http://schemas.microsoft.com/office/drawing/2014/main" val="1665908514"/>
                    </a:ext>
                  </a:extLst>
                </a:gridCol>
              </a:tblGrid>
              <a:tr h="7440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Category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Data Source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Impact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Resources Available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Unmet Need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(Total Impact less Applied Resources)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498408"/>
                  </a:ext>
                </a:extLst>
              </a:tr>
              <a:tr h="5405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Housing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FEMA IA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$209,630,395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$23,723,406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$185,906,989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0104447"/>
                  </a:ext>
                </a:extLst>
              </a:tr>
              <a:tr h="589027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Infrastructure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FEMA PA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$592,197,307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$557,523,980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$34,673,327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215334"/>
                  </a:ext>
                </a:extLst>
              </a:tr>
              <a:tr h="647675">
                <a:tc v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FEMA HMGP*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$1,118,748,393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$648,572,968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$ 470,175,423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256692"/>
                  </a:ext>
                </a:extLst>
              </a:tr>
              <a:tr h="8225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Economic*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SBA – Commercial Loss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$123,619,322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$33,084,100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$90,535,222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89674"/>
                  </a:ext>
                </a:extLst>
              </a:tr>
              <a:tr h="4912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Agriculture*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Local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$259,438,082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$259,438,082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777384"/>
                  </a:ext>
                </a:extLst>
              </a:tr>
              <a:tr h="353372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$2,303,633,499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$1,262,904,454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$1,040,729,043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6296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363E79-6AE5-46CD-A93D-2DF56EDE39B8}"/>
              </a:ext>
            </a:extLst>
          </p:cNvPr>
          <p:cNvSpPr txBox="1"/>
          <p:nvPr/>
        </p:nvSpPr>
        <p:spPr>
          <a:xfrm>
            <a:off x="838199" y="5737316"/>
            <a:ext cx="5847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*Not addressed in the Unmet Needs Action Plan at this time.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66200-8057-416C-A109-B2A37ED31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32071B8B-5067-47EF-B44A-512F123D6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934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D77962-F174-417F-8C3F-FF888B480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95039" cy="1325563"/>
          </a:xfrm>
        </p:spPr>
        <p:txBody>
          <a:bodyPr/>
          <a:lstStyle/>
          <a:p>
            <a:r>
              <a:rPr lang="en-US" dirty="0"/>
              <a:t>UNMET NEEDS SUMMARY - ALTERNATIVE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66200-8057-416C-A109-B2A37ED31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87DFD221-9363-4882-8538-59C502083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03A48C3-1D53-4E41-854F-6355F75DB76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9579" y="1401439"/>
          <a:ext cx="10695039" cy="41889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77722">
                  <a:extLst>
                    <a:ext uri="{9D8B030D-6E8A-4147-A177-3AD203B41FA5}">
                      <a16:colId xmlns:a16="http://schemas.microsoft.com/office/drawing/2014/main" val="3070208334"/>
                    </a:ext>
                  </a:extLst>
                </a:gridCol>
                <a:gridCol w="2177722">
                  <a:extLst>
                    <a:ext uri="{9D8B030D-6E8A-4147-A177-3AD203B41FA5}">
                      <a16:colId xmlns:a16="http://schemas.microsoft.com/office/drawing/2014/main" val="626986166"/>
                    </a:ext>
                  </a:extLst>
                </a:gridCol>
                <a:gridCol w="1979749">
                  <a:extLst>
                    <a:ext uri="{9D8B030D-6E8A-4147-A177-3AD203B41FA5}">
                      <a16:colId xmlns:a16="http://schemas.microsoft.com/office/drawing/2014/main" val="3448911126"/>
                    </a:ext>
                  </a:extLst>
                </a:gridCol>
                <a:gridCol w="2179923">
                  <a:extLst>
                    <a:ext uri="{9D8B030D-6E8A-4147-A177-3AD203B41FA5}">
                      <a16:colId xmlns:a16="http://schemas.microsoft.com/office/drawing/2014/main" val="3097380134"/>
                    </a:ext>
                  </a:extLst>
                </a:gridCol>
                <a:gridCol w="2179923">
                  <a:extLst>
                    <a:ext uri="{9D8B030D-6E8A-4147-A177-3AD203B41FA5}">
                      <a16:colId xmlns:a16="http://schemas.microsoft.com/office/drawing/2014/main" val="3239279873"/>
                    </a:ext>
                  </a:extLst>
                </a:gridCol>
              </a:tblGrid>
              <a:tr h="9148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</a:rPr>
                        <a:t>Category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</a:rPr>
                        <a:t>Data Source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bg1"/>
                          </a:solidFill>
                          <a:effectLst/>
                        </a:rPr>
                        <a:t>Total Impact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</a:rPr>
                        <a:t>Resources Available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</a:rPr>
                        <a:t>Unmet Need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US" sz="1600" b="0" i="1" kern="1200" dirty="0">
                          <a:solidFill>
                            <a:schemeClr val="bg1"/>
                          </a:solidFill>
                          <a:effectLst/>
                        </a:rPr>
                        <a:t>Total Impact less Applied Resources</a:t>
                      </a:r>
                      <a:r>
                        <a:rPr lang="en-US" sz="1600" b="1" i="1" kern="12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976933"/>
                  </a:ext>
                </a:extLst>
              </a:tr>
              <a:tr h="8204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</a:rPr>
                        <a:t>Housing</a:t>
                      </a:r>
                      <a:endParaRPr lang="en-US" sz="1600" b="1" dirty="0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</a:rPr>
                        <a:t>CAL FIRE/SBA</a:t>
                      </a:r>
                      <a:endParaRPr lang="en-US" sz="1600" b="1" dirty="0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$2,283,300,000*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$582,290,191**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$1,701,009,809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87500704"/>
                  </a:ext>
                </a:extLst>
              </a:tr>
              <a:tr h="43816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effectLst/>
                        </a:rPr>
                        <a:t>Infrastructure</a:t>
                      </a:r>
                      <a:endParaRPr lang="en-US" sz="1600" b="1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</a:rPr>
                        <a:t>FEMA PA</a:t>
                      </a:r>
                      <a:endParaRPr lang="en-US" sz="1600" b="1" dirty="0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$592,197,307 </a:t>
                      </a:r>
                      <a:endParaRPr lang="en-US" sz="1600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$557,523,980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$34,673,327 </a:t>
                      </a:r>
                      <a:endParaRPr lang="en-US" sz="1600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5978876"/>
                  </a:ext>
                </a:extLst>
              </a:tr>
              <a:tr h="4079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</a:rPr>
                        <a:t>FEMA HMGP</a:t>
                      </a:r>
                      <a:endParaRPr lang="en-US" sz="1600" b="1" dirty="0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$1,118,748,393</a:t>
                      </a:r>
                      <a:endParaRPr lang="en-US" sz="1600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$648,572,968</a:t>
                      </a:r>
                      <a:endParaRPr lang="en-US" sz="1600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$ 470,175,423</a:t>
                      </a:r>
                      <a:endParaRPr lang="en-US" sz="1600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81003786"/>
                  </a:ext>
                </a:extLst>
              </a:tr>
              <a:tr h="8317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effectLst/>
                        </a:rPr>
                        <a:t>Economic</a:t>
                      </a:r>
                      <a:endParaRPr lang="en-US" sz="1600" b="1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</a:rPr>
                        <a:t>SBA – Commercial Loss</a:t>
                      </a:r>
                      <a:endParaRPr lang="en-US" sz="1600" b="1" dirty="0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$123,619,322</a:t>
                      </a:r>
                      <a:endParaRPr lang="en-US" sz="1600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$33,084,100</a:t>
                      </a:r>
                      <a:endParaRPr lang="en-US" sz="1600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$90,535,222</a:t>
                      </a:r>
                      <a:endParaRPr lang="en-US" sz="1600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13947365"/>
                  </a:ext>
                </a:extLst>
              </a:tr>
              <a:tr h="407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effectLst/>
                        </a:rPr>
                        <a:t>Agriculture</a:t>
                      </a:r>
                      <a:endParaRPr lang="en-US" sz="1600" b="1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</a:rPr>
                        <a:t>Local</a:t>
                      </a:r>
                      <a:endParaRPr lang="en-US" sz="1600" b="1" dirty="0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$259,438,082</a:t>
                      </a:r>
                      <a:endParaRPr lang="en-US" sz="1600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N/A</a:t>
                      </a:r>
                      <a:endParaRPr lang="en-US" sz="1600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$259,438,082</a:t>
                      </a:r>
                      <a:endParaRPr lang="en-US" sz="1600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79836476"/>
                  </a:ext>
                </a:extLst>
              </a:tr>
              <a:tr h="36786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effectLst/>
                        </a:rPr>
                        <a:t>Total</a:t>
                      </a:r>
                      <a:endParaRPr lang="en-US" sz="1600" b="1" dirty="0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$4,377,303,104 </a:t>
                      </a:r>
                      <a:endParaRPr lang="en-US" sz="1600" b="1" dirty="0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$1,821,471,239 </a:t>
                      </a:r>
                      <a:endParaRPr lang="en-US" sz="1600" b="1" dirty="0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$2,555,831,863 </a:t>
                      </a:r>
                      <a:endParaRPr lang="en-US" sz="1600" b="1" dirty="0">
                        <a:solidFill>
                          <a:srgbClr val="24243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38379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4A2F40D-0FC7-4867-95B9-0238EC7305DA}"/>
              </a:ext>
            </a:extLst>
          </p:cNvPr>
          <p:cNvSpPr txBox="1"/>
          <p:nvPr/>
        </p:nvSpPr>
        <p:spPr>
          <a:xfrm>
            <a:off x="716901" y="5625348"/>
            <a:ext cx="7941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*Based on CAL FIRE Destroyed and 51-75% Damaged x Avg Basis of Reconstruction</a:t>
            </a:r>
          </a:p>
          <a:p>
            <a:r>
              <a:rPr lang="en-US" dirty="0"/>
              <a:t>**Includes FEMA IHP and SBA Structural Damage</a:t>
            </a:r>
          </a:p>
        </p:txBody>
      </p:sp>
    </p:spTree>
    <p:extLst>
      <p:ext uri="{BB962C8B-B14F-4D97-AF65-F5344CB8AC3E}">
        <p14:creationId xmlns:p14="http://schemas.microsoft.com/office/powerpoint/2010/main" val="2160493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19DC-3D3C-4334-BDE9-AAE17064F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PROPOSED RECOVERY PROGRAMS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B86F1-162B-4D41-99CE-D131BFC9D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A32DC0-86F7-42B9-B5B4-37DFB7706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60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3E833-15B1-4564-AAA3-882FB3E9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PROGRAMS ARE BEING PROPOSED?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D9DF4-DBA3-468B-85AC-5050839CB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Housing: </a:t>
            </a:r>
            <a:r>
              <a:rPr lang="en-US" dirty="0"/>
              <a:t>Two programs that address owner-occupant and rental housing recovery.</a:t>
            </a:r>
          </a:p>
          <a:p>
            <a:pPr lvl="1"/>
            <a:r>
              <a:rPr lang="en-US" b="1" dirty="0"/>
              <a:t>Owner-Occupied ($48 million) </a:t>
            </a:r>
            <a:r>
              <a:rPr lang="en-US" dirty="0"/>
              <a:t>– Rehab or reconstruction of owner-occupied properties. Small Rental (1-4 units) may be considered after survey period is complete.</a:t>
            </a:r>
          </a:p>
          <a:p>
            <a:pPr lvl="1"/>
            <a:r>
              <a:rPr lang="en-US" b="1" dirty="0"/>
              <a:t>Multi-Family ($67 million) </a:t>
            </a:r>
            <a:r>
              <a:rPr lang="en-US" dirty="0"/>
              <a:t>– Rehab, reconstruction or new construction of large-scale housing developments.</a:t>
            </a:r>
          </a:p>
          <a:p>
            <a:r>
              <a:rPr lang="en-US" b="1" dirty="0"/>
              <a:t>Infrastructure ($3.5 million): </a:t>
            </a:r>
            <a:r>
              <a:rPr lang="en-US" dirty="0"/>
              <a:t> Repair funding limited to required match for approved FEMA Public Assistance (PA) public utility projects.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ADA6AF-0CA1-4C39-8AD7-BE1C8F03A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AC8B8-6973-4729-AFEF-DDE092058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372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2FF37-6E5A-463C-B090-2FD9A1159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03" y="566887"/>
            <a:ext cx="10945394" cy="1170377"/>
          </a:xfrm>
        </p:spPr>
        <p:txBody>
          <a:bodyPr>
            <a:normAutofit fontScale="90000"/>
          </a:bodyPr>
          <a:lstStyle/>
          <a:p>
            <a:r>
              <a:rPr lang="en-US" dirty="0"/>
              <a:t>PROPOSED OWNER-OCCUPIED HOUSING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8A19A-AFE0-40EF-9E31-D74A52555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639" y="1856485"/>
            <a:ext cx="10668721" cy="4450709"/>
          </a:xfrm>
        </p:spPr>
        <p:txBody>
          <a:bodyPr>
            <a:normAutofit/>
          </a:bodyPr>
          <a:lstStyle/>
          <a:p>
            <a:r>
              <a:rPr lang="en-US" dirty="0"/>
              <a:t>HCD will manage the program. </a:t>
            </a:r>
          </a:p>
          <a:p>
            <a:r>
              <a:rPr lang="en-US" dirty="0"/>
              <a:t>Rehab or reconstruction of owner-occupied residences.</a:t>
            </a:r>
          </a:p>
          <a:p>
            <a:r>
              <a:rPr lang="en-US" dirty="0"/>
              <a:t>Max gap finance award of up to $150,000 for a single property. </a:t>
            </a:r>
          </a:p>
          <a:p>
            <a:r>
              <a:rPr lang="en-US" dirty="0"/>
              <a:t>Assistance will be provided as a grant.</a:t>
            </a:r>
          </a:p>
          <a:p>
            <a:r>
              <a:rPr lang="en-US" dirty="0"/>
              <a:t>Surveys will be conducted prior to application period to assess and prioritize the universe of potential applicants. </a:t>
            </a:r>
          </a:p>
          <a:p>
            <a:r>
              <a:rPr lang="en-US" dirty="0"/>
              <a:t>Applicants will be assigned a case manager who will guide applicants from application through closeout.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063F9-BFB5-4B33-B71A-C4D9A3D63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B0B72-4A0B-4E10-8439-E17321F0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648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2FF37-6E5A-463C-B090-2FD9A1159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201223"/>
            <a:ext cx="10743242" cy="1325563"/>
          </a:xfrm>
        </p:spPr>
        <p:txBody>
          <a:bodyPr>
            <a:normAutofit/>
          </a:bodyPr>
          <a:lstStyle/>
          <a:p>
            <a:r>
              <a:rPr lang="en-US" dirty="0"/>
              <a:t>PROPOSED PROGRAM PRIORITIZATION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679CCC-D3A5-4044-BB7E-87E112F80338}"/>
              </a:ext>
            </a:extLst>
          </p:cNvPr>
          <p:cNvSpPr txBox="1"/>
          <p:nvPr/>
        </p:nvSpPr>
        <p:spPr>
          <a:xfrm>
            <a:off x="7610168" y="4433869"/>
            <a:ext cx="3743632" cy="16344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*Owner-occupied households with a household member that is disabled or has access or functional needs are given first priority within each established tier. </a:t>
            </a:r>
          </a:p>
        </p:txBody>
      </p:sp>
      <p:graphicFrame>
        <p:nvGraphicFramePr>
          <p:cNvPr id="20" name="Content Placeholder 19">
            <a:extLst>
              <a:ext uri="{FF2B5EF4-FFF2-40B4-BE49-F238E27FC236}">
                <a16:creationId xmlns:a16="http://schemas.microsoft.com/office/drawing/2014/main" id="{A5F4E9D4-9E47-4B82-82B2-7EF4B8806A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77644"/>
              </p:ext>
            </p:extLst>
          </p:nvPr>
        </p:nvGraphicFramePr>
        <p:xfrm>
          <a:off x="665922" y="1693514"/>
          <a:ext cx="6357997" cy="4495237"/>
        </p:xfrm>
        <a:graphic>
          <a:graphicData uri="http://schemas.openxmlformats.org/drawingml/2006/table">
            <a:tbl>
              <a:tblPr/>
              <a:tblGrid>
                <a:gridCol w="1509110">
                  <a:extLst>
                    <a:ext uri="{9D8B030D-6E8A-4147-A177-3AD203B41FA5}">
                      <a16:colId xmlns:a16="http://schemas.microsoft.com/office/drawing/2014/main" val="3657726480"/>
                    </a:ext>
                  </a:extLst>
                </a:gridCol>
                <a:gridCol w="1502472">
                  <a:extLst>
                    <a:ext uri="{9D8B030D-6E8A-4147-A177-3AD203B41FA5}">
                      <a16:colId xmlns:a16="http://schemas.microsoft.com/office/drawing/2014/main" val="23023546"/>
                    </a:ext>
                  </a:extLst>
                </a:gridCol>
                <a:gridCol w="1256613">
                  <a:extLst>
                    <a:ext uri="{9D8B030D-6E8A-4147-A177-3AD203B41FA5}">
                      <a16:colId xmlns:a16="http://schemas.microsoft.com/office/drawing/2014/main" val="1429003783"/>
                    </a:ext>
                  </a:extLst>
                </a:gridCol>
                <a:gridCol w="1014399">
                  <a:extLst>
                    <a:ext uri="{9D8B030D-6E8A-4147-A177-3AD203B41FA5}">
                      <a16:colId xmlns:a16="http://schemas.microsoft.com/office/drawing/2014/main" val="919393180"/>
                    </a:ext>
                  </a:extLst>
                </a:gridCol>
                <a:gridCol w="1075403">
                  <a:extLst>
                    <a:ext uri="{9D8B030D-6E8A-4147-A177-3AD203B41FA5}">
                      <a16:colId xmlns:a16="http://schemas.microsoft.com/office/drawing/2014/main" val="4229705896"/>
                    </a:ext>
                  </a:extLst>
                </a:gridCol>
              </a:tblGrid>
              <a:tr h="61476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Owner-Occupied </a:t>
                      </a:r>
                    </a:p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Rehabilitation and Reconstruction Program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795711"/>
                  </a:ext>
                </a:extLst>
              </a:tr>
              <a:tr h="28461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Applicant Prioritization Tiers*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72573"/>
                  </a:ext>
                </a:extLst>
              </a:tr>
              <a:tr h="5350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Geography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Owner-occupant Household Income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325413"/>
                  </a:ext>
                </a:extLst>
              </a:tr>
              <a:tr h="13092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Most Impacted Counties and Zips Only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Areas with Federal Disaster Declaration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LMI Only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412026"/>
                  </a:ext>
                </a:extLst>
              </a:tr>
              <a:tr h="4326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968627"/>
                  </a:ext>
                </a:extLst>
              </a:tr>
              <a:tr h="4326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675799"/>
                  </a:ext>
                </a:extLst>
              </a:tr>
              <a:tr h="4326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452464"/>
                  </a:ext>
                </a:extLst>
              </a:tr>
              <a:tr h="4326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√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80457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5155CA-5D43-49BA-B132-9EAEDA92A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48781-83FE-45F6-91A1-8656DF787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1B414B-76D6-4E2F-8730-CAEEC4E77FF0}"/>
              </a:ext>
            </a:extLst>
          </p:cNvPr>
          <p:cNvSpPr txBox="1"/>
          <p:nvPr/>
        </p:nvSpPr>
        <p:spPr>
          <a:xfrm>
            <a:off x="7558410" y="1958771"/>
            <a:ext cx="3743632" cy="10215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Criteria will ensure priority is given to low-to-moderate income households.</a:t>
            </a:r>
            <a:endParaRPr lang="en-US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9FCF72-3F44-4E2A-BF3C-3AE261E12598}"/>
              </a:ext>
            </a:extLst>
          </p:cNvPr>
          <p:cNvSpPr txBox="1"/>
          <p:nvPr/>
        </p:nvSpPr>
        <p:spPr>
          <a:xfrm>
            <a:off x="7610168" y="3173486"/>
            <a:ext cx="3743632" cy="10215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HCD is required to expend 80% of the grant in HUD-designated Most Impacted and Distressed areas.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34910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3E833-15B1-4564-AAA3-882FB3E9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5D002E-70A8-4001-A19E-31BC2C89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79428-B972-450A-B138-67BD4ABB1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9C2A98D-AE81-4618-A9EA-E4F3C6E391BD}"/>
              </a:ext>
            </a:extLst>
          </p:cNvPr>
          <p:cNvSpPr txBox="1">
            <a:spLocks/>
          </p:cNvSpPr>
          <p:nvPr/>
        </p:nvSpPr>
        <p:spPr>
          <a:xfrm>
            <a:off x="990600" y="1602658"/>
            <a:ext cx="10515600" cy="4726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Funding Overview</a:t>
            </a:r>
          </a:p>
          <a:p>
            <a:r>
              <a:rPr lang="en-US" dirty="0"/>
              <a:t>Disaster Overview</a:t>
            </a:r>
          </a:p>
          <a:p>
            <a:r>
              <a:rPr lang="en-US" dirty="0"/>
              <a:t>Action Plan Overview </a:t>
            </a:r>
          </a:p>
          <a:p>
            <a:pPr lvl="1"/>
            <a:r>
              <a:rPr lang="en-US" dirty="0"/>
              <a:t>Unmet Needs</a:t>
            </a:r>
          </a:p>
          <a:p>
            <a:pPr lvl="1"/>
            <a:r>
              <a:rPr lang="en-US" dirty="0"/>
              <a:t>Proposed Recovery Programs</a:t>
            </a:r>
          </a:p>
          <a:p>
            <a:pPr lvl="1"/>
            <a:r>
              <a:rPr lang="en-US" dirty="0"/>
              <a:t>Eligibility</a:t>
            </a:r>
          </a:p>
          <a:p>
            <a:pPr lvl="1"/>
            <a:r>
              <a:rPr lang="en-US" dirty="0"/>
              <a:t>Timeline</a:t>
            </a:r>
          </a:p>
          <a:p>
            <a:pPr lvl="1"/>
            <a:r>
              <a:rPr lang="en-US" dirty="0"/>
              <a:t>Question and Answer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475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133CD5A-4D65-45E6-98F6-0253914D7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293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SURVEY FOR POTENTIAL PROGRAM APPLICANTS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7A073E-4ECD-4AAB-BE4F-4B8F7BCD1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4504" y="2776728"/>
            <a:ext cx="10742992" cy="3624071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Survey made available following HUD’s approval of the Action Plan. </a:t>
            </a:r>
          </a:p>
          <a:p>
            <a:r>
              <a:rPr lang="en-US" dirty="0"/>
              <a:t>Information used to refine program allocations, prioritization criteria, workflows and other design components to ensure an effective and efficient program.</a:t>
            </a:r>
          </a:p>
          <a:p>
            <a:r>
              <a:rPr lang="en-US" dirty="0"/>
              <a:t>Allows homeowner to continue to repair their home during the program design phase. </a:t>
            </a:r>
          </a:p>
          <a:p>
            <a:r>
              <a:rPr lang="en-US" dirty="0"/>
              <a:t>Based on outcomes, an Action Plan Amendment is submitted to make needed adjustments.</a:t>
            </a:r>
          </a:p>
          <a:p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20276A2-C874-4024-9803-A86412A9D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0951671"/>
              </p:ext>
            </p:extLst>
          </p:nvPr>
        </p:nvGraphicFramePr>
        <p:xfrm>
          <a:off x="477371" y="1088816"/>
          <a:ext cx="11237258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8B6EC3-B7B7-40B0-B477-621593DDB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88989-CFB2-4B07-B3E1-BCFF50ED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382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38FE41A-D2D9-404A-9B3A-BD86EC926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REVIEW AND </a:t>
            </a:r>
            <a:br>
              <a:rPr lang="en-US" dirty="0"/>
            </a:br>
            <a:r>
              <a:rPr lang="en-US" dirty="0"/>
              <a:t>STOP WORK ORDER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ECD1C2-323E-439F-B310-265B4F81B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of a survey allows for work to continue up to the submittal of a program application.</a:t>
            </a:r>
          </a:p>
          <a:p>
            <a:r>
              <a:rPr lang="en-US" dirty="0"/>
              <a:t>Upon submittal of an application, work on the property must stop until the required environmental review process is completed.</a:t>
            </a:r>
          </a:p>
          <a:p>
            <a:r>
              <a:rPr lang="en-US" dirty="0"/>
              <a:t>In most cases, the environmental review will be completed concurrent with the damage assessment process and will not cause delays.</a:t>
            </a:r>
          </a:p>
          <a:p>
            <a:r>
              <a:rPr lang="en-US" dirty="0"/>
              <a:t>Once the environmental review is completed, funds can be committed to the project and work can commence.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51C924-4EAF-4567-9578-731CD4B47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0BBADD5-68B1-443F-9D02-926A6CDCF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295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3E833-15B1-4564-AAA3-882FB3E9D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dirty="0"/>
              <a:t>WHO SHOULD COMPLETE THE SURVEY?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D9DF4-DBA3-468B-85AC-5050839CB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1988"/>
          </a:xfrm>
        </p:spPr>
        <p:txBody>
          <a:bodyPr>
            <a:normAutofit/>
          </a:bodyPr>
          <a:lstStyle/>
          <a:p>
            <a:pPr marL="342900" indent="-342900"/>
            <a:r>
              <a:rPr lang="en-US" dirty="0">
                <a:solidFill>
                  <a:srgbClr val="000000"/>
                </a:solidFill>
              </a:rPr>
              <a:t>Homeowners whose primary residence was located in the declared disaster area.</a:t>
            </a:r>
          </a:p>
          <a:p>
            <a:pPr marL="342900" indent="-342900"/>
            <a:r>
              <a:rPr lang="en-US" dirty="0">
                <a:solidFill>
                  <a:srgbClr val="000000"/>
                </a:solidFill>
              </a:rPr>
              <a:t>The property was damaged as a direct result of the qualified disasters (FEMA 4353 &amp; 4344).</a:t>
            </a:r>
          </a:p>
          <a:p>
            <a:pPr marL="342900" indent="-342900"/>
            <a:r>
              <a:rPr lang="en-US" dirty="0">
                <a:solidFill>
                  <a:srgbClr val="000000"/>
                </a:solidFill>
              </a:rPr>
              <a:t>Households with all ranges of incomes are able to complete the survey but funding will be awarded based on prioritization criteria.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2E693E-7015-4AB3-B5D6-A01FFF47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AB880-E46D-4DFA-B10B-0BCE2BDA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954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3E833-15B1-4564-AAA3-882FB3E9D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75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WHO IS ELIGIBLE TO PARTICIPATE IN THE PROGRAM?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D9DF4-DBA3-468B-85AC-5050839CB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6012"/>
            <a:ext cx="10515600" cy="4761988"/>
          </a:xfrm>
        </p:spPr>
        <p:txBody>
          <a:bodyPr>
            <a:normAutofit/>
          </a:bodyPr>
          <a:lstStyle/>
          <a:p>
            <a:pPr marL="342900" indent="-342900"/>
            <a:r>
              <a:rPr lang="en-US" dirty="0">
                <a:solidFill>
                  <a:srgbClr val="000000"/>
                </a:solidFill>
              </a:rPr>
              <a:t>Homeowners must provide evidence of ownership and occupancy at the time of the disaster(s).</a:t>
            </a:r>
          </a:p>
          <a:p>
            <a:pPr marL="342900" indent="-342900"/>
            <a:r>
              <a:rPr lang="en-US" dirty="0">
                <a:solidFill>
                  <a:srgbClr val="000000"/>
                </a:solidFill>
              </a:rPr>
              <a:t>Information on income and assets collected to determine household income level and program prioritization.</a:t>
            </a:r>
          </a:p>
          <a:p>
            <a:pPr marL="342900" indent="-342900"/>
            <a:r>
              <a:rPr lang="en-US" dirty="0">
                <a:solidFill>
                  <a:srgbClr val="000000"/>
                </a:solidFill>
              </a:rPr>
              <a:t>Documentation of resources available to address disaster impacts (e.g. FEMA, insurance, and SBA) must be provided to calculate need for CDBG-DR funding.</a:t>
            </a:r>
          </a:p>
          <a:p>
            <a:pPr marL="342900" indent="-342900"/>
            <a:r>
              <a:rPr lang="en-US" dirty="0">
                <a:solidFill>
                  <a:srgbClr val="000000"/>
                </a:solidFill>
              </a:rPr>
              <a:t>Funding is not eligible for second homes. </a:t>
            </a:r>
          </a:p>
          <a:p>
            <a:pPr marL="342900" indent="-3429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391EC6-C9D8-45E4-A4ED-E31F9B2EF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916F8-8E70-491F-9031-5F7E672C2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513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3E833-15B1-4564-AAA3-882FB3E9D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8233"/>
            <a:ext cx="10515600" cy="1325563"/>
          </a:xfrm>
        </p:spPr>
        <p:txBody>
          <a:bodyPr/>
          <a:lstStyle/>
          <a:p>
            <a:r>
              <a:rPr lang="en-US" dirty="0"/>
              <a:t>SAMPLE AWARD CALCULATION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41A586-6EEB-4AE3-8968-13CB207F0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6294F-9BB4-467B-8C32-EE0E3DA84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24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151AD66-1E8B-4E8B-BCD6-B85F50DB0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8118" cy="2535360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en-US" dirty="0"/>
              <a:t>Example: Ms. Jones suffers $200,000 damage to her property from the Tubbs fire. She receives $100,000 from private insurance and is awarded $15,000 from FEMA to repair her home. Ms. Jones would be eligible for $85,000 in CDBG-DR funding.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DAADCA6-4A76-49D0-BB69-84BAFFAEC6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680178"/>
              </p:ext>
            </p:extLst>
          </p:nvPr>
        </p:nvGraphicFramePr>
        <p:xfrm>
          <a:off x="5950635" y="1825625"/>
          <a:ext cx="5512022" cy="22860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866601">
                  <a:extLst>
                    <a:ext uri="{9D8B030D-6E8A-4147-A177-3AD203B41FA5}">
                      <a16:colId xmlns:a16="http://schemas.microsoft.com/office/drawing/2014/main" val="4030497802"/>
                    </a:ext>
                  </a:extLst>
                </a:gridCol>
                <a:gridCol w="1645421">
                  <a:extLst>
                    <a:ext uri="{9D8B030D-6E8A-4147-A177-3AD203B41FA5}">
                      <a16:colId xmlns:a16="http://schemas.microsoft.com/office/drawing/2014/main" val="20527569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Source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Amount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770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Cost to Rebuild or Repair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$200,000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103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Private 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($100,000)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801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FEMA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($15,000)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385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Maximum CDBG-DR Award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$85,000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6228875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799EED1-0424-4CCD-B591-78FA3B7A9EB7}"/>
              </a:ext>
            </a:extLst>
          </p:cNvPr>
          <p:cNvSpPr txBox="1"/>
          <p:nvPr/>
        </p:nvSpPr>
        <p:spPr>
          <a:xfrm>
            <a:off x="838199" y="4358941"/>
            <a:ext cx="77724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b="1" u="sng" dirty="0"/>
              <a:t>Special Considerations for SBA Assistance </a:t>
            </a:r>
          </a:p>
          <a:p>
            <a:r>
              <a:rPr lang="en-US" sz="2400" dirty="0"/>
              <a:t>Recent federal legislation allows for a reconsideration of how SBA loans are treated relative to duplication of benefits. Specific guidance will be provided in the program guidelines.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0455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2FF37-6E5A-463C-B090-2FD9A1159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63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PROPOSED MULTIFAMILY HOUSING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8A19A-AFE0-40EF-9E31-D74A52555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847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Provides gap financing for large-scale housing developments.</a:t>
            </a:r>
          </a:p>
          <a:p>
            <a:r>
              <a:rPr lang="en-US" dirty="0"/>
              <a:t>CDBG-DR funding would be limited to use on affordable units.</a:t>
            </a:r>
          </a:p>
          <a:p>
            <a:r>
              <a:rPr lang="en-US" dirty="0"/>
              <a:t>Local governments State will make funding available to local governments with locals oversee projects approved by State.</a:t>
            </a:r>
          </a:p>
          <a:p>
            <a:r>
              <a:rPr lang="en-US" dirty="0"/>
              <a:t>Per unit maximum will be based on HOME subsidy limits.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D9C52-199F-478C-ACE3-6AC97E75B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52067-9926-4A51-BE51-DF80F4D4E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302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3E833-15B1-4564-AAA3-882FB3E9D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943" y="19586"/>
            <a:ext cx="11132442" cy="1325563"/>
          </a:xfrm>
        </p:spPr>
        <p:txBody>
          <a:bodyPr/>
          <a:lstStyle/>
          <a:p>
            <a:r>
              <a:rPr lang="en-US" dirty="0"/>
              <a:t>PROPOSED MULTIFAMILY ALLOCATIONS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F2F67-0DF0-4833-B25B-BAF171D6C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5EFA6E-5D61-45F3-B52F-22F3E2C706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E758C66-C757-425F-B5D7-B6A7777DFA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206747"/>
              </p:ext>
            </p:extLst>
          </p:nvPr>
        </p:nvGraphicFramePr>
        <p:xfrm>
          <a:off x="438615" y="1125656"/>
          <a:ext cx="7267110" cy="523361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59218">
                  <a:extLst>
                    <a:ext uri="{9D8B030D-6E8A-4147-A177-3AD203B41FA5}">
                      <a16:colId xmlns:a16="http://schemas.microsoft.com/office/drawing/2014/main" val="959947519"/>
                    </a:ext>
                  </a:extLst>
                </a:gridCol>
                <a:gridCol w="2133768">
                  <a:extLst>
                    <a:ext uri="{9D8B030D-6E8A-4147-A177-3AD203B41FA5}">
                      <a16:colId xmlns:a16="http://schemas.microsoft.com/office/drawing/2014/main" val="525235840"/>
                    </a:ext>
                  </a:extLst>
                </a:gridCol>
                <a:gridCol w="2174124">
                  <a:extLst>
                    <a:ext uri="{9D8B030D-6E8A-4147-A177-3AD203B41FA5}">
                      <a16:colId xmlns:a16="http://schemas.microsoft.com/office/drawing/2014/main" val="3730496204"/>
                    </a:ext>
                  </a:extLst>
                </a:gridCol>
              </a:tblGrid>
              <a:tr h="8240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Allocation Summary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Total Funding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Funding to Most Impacted and Distressed Areas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460580"/>
                  </a:ext>
                </a:extLst>
              </a:tr>
              <a:tr h="2636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Sonoma County</a:t>
                      </a:r>
                      <a:endParaRPr lang="en-US" sz="1600" b="1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$4,698,809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$4,698,809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4218651"/>
                  </a:ext>
                </a:extLst>
              </a:tr>
              <a:tr h="29229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</a:rPr>
                        <a:t>City of Santa Rosa</a:t>
                      </a:r>
                      <a:endParaRPr lang="en-US" sz="1600" b="1" i="1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$38,469,772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$38,469,772 </a:t>
                      </a:r>
                      <a:endParaRPr lang="en-US" sz="160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9052431"/>
                  </a:ext>
                </a:extLst>
              </a:tr>
              <a:tr h="2636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Ventura County</a:t>
                      </a:r>
                      <a:endParaRPr lang="en-US" sz="1600" b="1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$2,756,047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$2,756,047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5522887"/>
                  </a:ext>
                </a:extLst>
              </a:tr>
              <a:tr h="26369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</a:rPr>
                        <a:t>City of Ventura</a:t>
                      </a:r>
                      <a:endParaRPr lang="en-US" sz="1600" b="1" i="1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$4,601,064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$4,601,064 </a:t>
                      </a:r>
                      <a:endParaRPr lang="en-US" sz="160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3573745"/>
                  </a:ext>
                </a:extLst>
              </a:tr>
              <a:tr h="3191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Mendocino County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$6,591,778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$6,235,730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8725389"/>
                  </a:ext>
                </a:extLst>
              </a:tr>
              <a:tr h="2636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Yuba County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$1,666,091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$1,622,677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9127829"/>
                  </a:ext>
                </a:extLst>
              </a:tr>
              <a:tr h="2636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Napa County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$420,094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2014432"/>
                  </a:ext>
                </a:extLst>
              </a:tr>
              <a:tr h="26369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</a:rPr>
                        <a:t>City of Napa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$2,889,774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$2,851,517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225905"/>
                  </a:ext>
                </a:extLst>
              </a:tr>
              <a:tr h="2636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Lake County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$1,157,983 </a:t>
                      </a:r>
                      <a:endParaRPr lang="en-US" sz="160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$1,114,570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5881890"/>
                  </a:ext>
                </a:extLst>
              </a:tr>
              <a:tr h="2981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Santa Barbara County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$588,504 </a:t>
                      </a:r>
                      <a:endParaRPr lang="en-US" sz="160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$57,028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1098912"/>
                  </a:ext>
                </a:extLst>
              </a:tr>
              <a:tr h="2981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</a:rPr>
                        <a:t>City of Santa Barbara</a:t>
                      </a:r>
                      <a:endParaRPr lang="en-US" sz="1600" b="1" i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$848,011 </a:t>
                      </a:r>
                      <a:endParaRPr lang="en-US" sz="160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$848,011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5660483"/>
                  </a:ext>
                </a:extLst>
              </a:tr>
              <a:tr h="2636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Butte County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$679,013 </a:t>
                      </a:r>
                      <a:endParaRPr lang="en-US" sz="160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7378987"/>
                  </a:ext>
                </a:extLst>
              </a:tr>
              <a:tr h="2981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Los Angeles County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$590,987 </a:t>
                      </a:r>
                      <a:endParaRPr lang="en-US" sz="160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0054417"/>
                  </a:ext>
                </a:extLst>
              </a:tr>
              <a:tr h="2636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Nevada County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$424,028 </a:t>
                      </a:r>
                      <a:endParaRPr lang="en-US" sz="160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65205"/>
                  </a:ext>
                </a:extLst>
              </a:tr>
              <a:tr h="2636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San Diego County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$405,845 </a:t>
                      </a:r>
                      <a:endParaRPr lang="en-US" sz="160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 </a:t>
                      </a:r>
                      <a:endParaRPr lang="en-US" sz="16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6458345"/>
                  </a:ext>
                </a:extLst>
              </a:tr>
              <a:tr h="2636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Total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$66,787,799 </a:t>
                      </a:r>
                      <a:endParaRPr lang="en-US" sz="1600" b="1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$63,255,225 </a:t>
                      </a:r>
                      <a:endParaRPr lang="en-US" sz="1600" b="1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388757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4EF82F36-BCEA-4E6E-9660-1E31BA77A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669" y="149587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45527AF2-C425-4290-8449-AF7A8FC5A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514725" cy="365125"/>
          </a:xfrm>
        </p:spPr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947688-960E-4891-86BC-94AA53ECC11B}"/>
              </a:ext>
            </a:extLst>
          </p:cNvPr>
          <p:cNvSpPr txBox="1"/>
          <p:nvPr/>
        </p:nvSpPr>
        <p:spPr>
          <a:xfrm>
            <a:off x="8044704" y="2764988"/>
            <a:ext cx="3874991" cy="13280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Funding is based on a formula to determine a proportionate share of the total program allocation based on the impacts to that jurisdiction</a:t>
            </a:r>
            <a:r>
              <a:rPr lang="en-US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99467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2FF37-6E5A-463C-B090-2FD9A1159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088"/>
            <a:ext cx="10515600" cy="1325563"/>
          </a:xfrm>
        </p:spPr>
        <p:txBody>
          <a:bodyPr/>
          <a:lstStyle/>
          <a:p>
            <a:r>
              <a:rPr lang="en-US" dirty="0"/>
              <a:t>PROPOSED</a:t>
            </a:r>
            <a:r>
              <a:rPr lang="en-US" b="1" dirty="0"/>
              <a:t> </a:t>
            </a:r>
            <a:r>
              <a:rPr lang="en-US" dirty="0"/>
              <a:t>FEMA PUBLIC ASSISTANCE </a:t>
            </a:r>
            <a:br>
              <a:rPr lang="en-US" dirty="0"/>
            </a:br>
            <a:r>
              <a:rPr lang="en-US" dirty="0"/>
              <a:t>(FEMA PA) MATCH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8A19A-AFE0-40EF-9E31-D74A52555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574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Provides funding for required state/local match on approved FEMA-PA projects that directly support housing recovery.</a:t>
            </a:r>
          </a:p>
          <a:p>
            <a:r>
              <a:rPr lang="en-US" dirty="0"/>
              <a:t>Initial focus is limited to public utilities damaged by disaster. </a:t>
            </a:r>
          </a:p>
          <a:p>
            <a:r>
              <a:rPr lang="en-US" dirty="0"/>
              <a:t>State will make funding available to local government, local government will oversee projects approved by State.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DCA3E-E11F-48CE-A14C-AF698B0C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75178-9B74-40A9-97A1-EE759CDE6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957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3E833-15B1-4564-AAA3-882FB3E9D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96"/>
            <a:ext cx="10515600" cy="1325563"/>
          </a:xfrm>
        </p:spPr>
        <p:txBody>
          <a:bodyPr/>
          <a:lstStyle/>
          <a:p>
            <a:r>
              <a:rPr lang="en-US" dirty="0"/>
              <a:t>PROPOSED FEMA PA MATCH ALLOCATIONS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F2F67-0DF0-4833-B25B-BAF171D6C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179E892-63D1-47F2-9C61-2B30F858032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8200" y="1317304"/>
          <a:ext cx="7031736" cy="4559046"/>
        </p:xfrm>
        <a:graphic>
          <a:graphicData uri="http://schemas.openxmlformats.org/drawingml/2006/table">
            <a:tbl>
              <a:tblPr/>
              <a:tblGrid>
                <a:gridCol w="3383280">
                  <a:extLst>
                    <a:ext uri="{9D8B030D-6E8A-4147-A177-3AD203B41FA5}">
                      <a16:colId xmlns:a16="http://schemas.microsoft.com/office/drawing/2014/main" val="635066413"/>
                    </a:ext>
                  </a:extLst>
                </a:gridCol>
                <a:gridCol w="3648456">
                  <a:extLst>
                    <a:ext uri="{9D8B030D-6E8A-4147-A177-3AD203B41FA5}">
                      <a16:colId xmlns:a16="http://schemas.microsoft.com/office/drawing/2014/main" val="156493945"/>
                    </a:ext>
                  </a:extLst>
                </a:gridCol>
              </a:tblGrid>
              <a:tr h="540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County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FEMA PA Local Match </a:t>
                      </a:r>
                      <a:b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(D &amp; F only)*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615624"/>
                  </a:ext>
                </a:extLst>
              </a:tr>
              <a:tr h="2883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Lake County</a:t>
                      </a:r>
                      <a:endParaRPr lang="en-US" sz="20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$6,637 </a:t>
                      </a:r>
                      <a:endParaRPr lang="en-US" sz="20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857905"/>
                  </a:ext>
                </a:extLst>
              </a:tr>
              <a:tr h="2883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Los Angeles County</a:t>
                      </a:r>
                      <a:endParaRPr lang="en-US" sz="20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$0 </a:t>
                      </a:r>
                      <a:endParaRPr lang="en-US" sz="20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407192"/>
                  </a:ext>
                </a:extLst>
              </a:tr>
              <a:tr h="2883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Mendocino County</a:t>
                      </a:r>
                      <a:endParaRPr lang="en-US" sz="20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$18,770 </a:t>
                      </a:r>
                      <a:endParaRPr lang="en-US" sz="20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4297698"/>
                  </a:ext>
                </a:extLst>
              </a:tr>
              <a:tr h="2883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Napa County</a:t>
                      </a:r>
                      <a:endParaRPr lang="en-US" sz="20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$309,660 </a:t>
                      </a:r>
                      <a:endParaRPr lang="en-US" sz="20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9033788"/>
                  </a:ext>
                </a:extLst>
              </a:tr>
              <a:tr h="2883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Nevada County</a:t>
                      </a:r>
                      <a:endParaRPr lang="en-US" sz="20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$0 </a:t>
                      </a:r>
                      <a:endParaRPr lang="en-US" sz="20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6128225"/>
                  </a:ext>
                </a:extLst>
              </a:tr>
              <a:tr h="2883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Orange County</a:t>
                      </a:r>
                      <a:endParaRPr lang="en-US" sz="20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$1,446 </a:t>
                      </a:r>
                      <a:endParaRPr lang="en-US" sz="20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913818"/>
                  </a:ext>
                </a:extLst>
              </a:tr>
              <a:tr h="2883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San Diego County</a:t>
                      </a:r>
                      <a:endParaRPr lang="en-US" sz="20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$0 </a:t>
                      </a:r>
                      <a:endParaRPr lang="en-US" sz="20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342854"/>
                  </a:ext>
                </a:extLst>
              </a:tr>
              <a:tr h="2883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Santa Barbara County</a:t>
                      </a:r>
                      <a:endParaRPr lang="en-US" sz="20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$472,780 </a:t>
                      </a:r>
                      <a:endParaRPr lang="en-US" sz="20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4581713"/>
                  </a:ext>
                </a:extLst>
              </a:tr>
              <a:tr h="2883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Sonoma County</a:t>
                      </a:r>
                      <a:endParaRPr lang="en-US" sz="20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$1,238,072 </a:t>
                      </a:r>
                      <a:endParaRPr lang="en-US" sz="20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7968810"/>
                  </a:ext>
                </a:extLst>
              </a:tr>
              <a:tr h="2883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Ventura County</a:t>
                      </a:r>
                      <a:endParaRPr lang="en-US" sz="20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$1,470,533 </a:t>
                      </a:r>
                      <a:endParaRPr lang="en-US" sz="20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942387"/>
                  </a:ext>
                </a:extLst>
              </a:tr>
              <a:tr h="2883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Yuba County</a:t>
                      </a:r>
                      <a:endParaRPr lang="en-US" sz="20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$13,905 </a:t>
                      </a:r>
                      <a:endParaRPr lang="en-US" sz="2000" dirty="0">
                        <a:solidFill>
                          <a:srgbClr val="24243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363654"/>
                  </a:ext>
                </a:extLst>
              </a:tr>
              <a:tr h="30035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Match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$3,531,803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760017"/>
                  </a:ext>
                </a:extLst>
              </a:tr>
            </a:tbl>
          </a:graphicData>
        </a:graphic>
      </p:graphicFrame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0C8EE77F-9F34-4EB6-9BA9-ADAB8D62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82090C-9758-4611-909D-2D62B0A42896}"/>
              </a:ext>
            </a:extLst>
          </p:cNvPr>
          <p:cNvSpPr txBox="1"/>
          <p:nvPr/>
        </p:nvSpPr>
        <p:spPr>
          <a:xfrm>
            <a:off x="752268" y="5876350"/>
            <a:ext cx="689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*Based on FEMA PA data collected August 2018.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D9918B-5B7D-4857-87D4-6AB4F8C57355}"/>
              </a:ext>
            </a:extLst>
          </p:cNvPr>
          <p:cNvSpPr txBox="1"/>
          <p:nvPr/>
        </p:nvSpPr>
        <p:spPr>
          <a:xfrm>
            <a:off x="8110383" y="1940568"/>
            <a:ext cx="3884971" cy="10215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The maximum assistance allowable per project is the amount necessary to meet the local match requirement.</a:t>
            </a:r>
            <a:endParaRPr lang="en-US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1FAC72-B2FA-4817-9C9E-6BD3B01140C9}"/>
              </a:ext>
            </a:extLst>
          </p:cNvPr>
          <p:cNvSpPr txBox="1"/>
          <p:nvPr/>
        </p:nvSpPr>
        <p:spPr>
          <a:xfrm>
            <a:off x="8110383" y="3204915"/>
            <a:ext cx="3884971" cy="19409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Proposed projects must be approved for FEMA PA funds and located in a Most Impacted and Distressed area, or otherwise have been impacted by DR-4344 or DR-4353.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01752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3E833-15B1-4564-AAA3-882FB3E9D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078"/>
            <a:ext cx="10515600" cy="1325563"/>
          </a:xfrm>
        </p:spPr>
        <p:txBody>
          <a:bodyPr/>
          <a:lstStyle/>
          <a:p>
            <a:r>
              <a:rPr lang="en-US" dirty="0"/>
              <a:t>PLACEHOLDERS – NO CURRENT FUNDING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F2F67-0DF0-4833-B25B-BAF171D6C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0C8EE77F-9F34-4EB6-9BA9-ADAB8D62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2870C6-3EF5-4F0C-A722-8BB72AC76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045"/>
            <a:ext cx="10515600" cy="4351338"/>
          </a:xfrm>
        </p:spPr>
        <p:txBody>
          <a:bodyPr/>
          <a:lstStyle/>
          <a:p>
            <a:r>
              <a:rPr lang="en-US" dirty="0"/>
              <a:t>Owner-Occupied Program – Other Eligible Activities</a:t>
            </a:r>
          </a:p>
          <a:p>
            <a:pPr lvl="1"/>
            <a:r>
              <a:rPr lang="en-US" i="1" dirty="0"/>
              <a:t>Reimbursement</a:t>
            </a:r>
            <a:r>
              <a:rPr lang="en-US" dirty="0"/>
              <a:t> - Payment made directly to an eligible homeowner after they have completed all or a portion of the repair or rebuild work on their property. </a:t>
            </a:r>
          </a:p>
          <a:p>
            <a:pPr lvl="1"/>
            <a:r>
              <a:rPr lang="en-US" i="1" dirty="0"/>
              <a:t>Small Rental Repair </a:t>
            </a:r>
            <a:r>
              <a:rPr lang="en-US" dirty="0"/>
              <a:t>- Provide financial assistance, such as forgivable loans, to small rental property owners (typically 1 – 4 units) to rebuild affordable rental housing stock.</a:t>
            </a:r>
          </a:p>
          <a:p>
            <a:r>
              <a:rPr lang="en-US" dirty="0"/>
              <a:t>Economic Development Program</a:t>
            </a:r>
          </a:p>
          <a:p>
            <a:pPr lvl="1"/>
            <a:r>
              <a:rPr lang="en-US" dirty="0"/>
              <a:t>Program funding types include workforce recovery and small business recovery programs.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333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3E833-15B1-4564-AAA3-882FB3E9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D9DF4-DBA3-468B-85AC-5050839CB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Provide an overview of Community Development Block Grant Disaster Recovery (CDBG-DR) requirements and timeline.</a:t>
            </a:r>
          </a:p>
          <a:p>
            <a:r>
              <a:rPr lang="en-US" dirty="0"/>
              <a:t>Provide an understanding of impacted areas, damages, and unmet recovery needs.</a:t>
            </a:r>
          </a:p>
          <a:p>
            <a:r>
              <a:rPr lang="en-US" dirty="0"/>
              <a:t>Provide an overview of the state’s proposed Action Plan. </a:t>
            </a:r>
          </a:p>
          <a:p>
            <a:r>
              <a:rPr lang="en-US" dirty="0"/>
              <a:t>Discuss recovery timeline.</a:t>
            </a:r>
          </a:p>
          <a:p>
            <a:r>
              <a:rPr lang="en-US" dirty="0"/>
              <a:t>Open for public comment.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F140D1-788A-4F64-AD0D-C945C598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ED3BBA0C-7579-4905-A642-2417C227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389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10CEE-3BDE-4338-90E2-181A326DA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/>
              <a:t>GRANT ALLOCATION SUMMARY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45798DF-F277-4316-BFE0-F606AE1E59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290404"/>
              </p:ext>
            </p:extLst>
          </p:nvPr>
        </p:nvGraphicFramePr>
        <p:xfrm>
          <a:off x="959423" y="1462088"/>
          <a:ext cx="10273153" cy="4209237"/>
        </p:xfrm>
        <a:graphic>
          <a:graphicData uri="http://schemas.openxmlformats.org/drawingml/2006/table">
            <a:tbl>
              <a:tblPr/>
              <a:tblGrid>
                <a:gridCol w="6198886">
                  <a:extLst>
                    <a:ext uri="{9D8B030D-6E8A-4147-A177-3AD203B41FA5}">
                      <a16:colId xmlns:a16="http://schemas.microsoft.com/office/drawing/2014/main" val="796597256"/>
                    </a:ext>
                  </a:extLst>
                </a:gridCol>
                <a:gridCol w="2149613">
                  <a:extLst>
                    <a:ext uri="{9D8B030D-6E8A-4147-A177-3AD203B41FA5}">
                      <a16:colId xmlns:a16="http://schemas.microsoft.com/office/drawing/2014/main" val="868807032"/>
                    </a:ext>
                  </a:extLst>
                </a:gridCol>
                <a:gridCol w="1924654">
                  <a:extLst>
                    <a:ext uri="{9D8B030D-6E8A-4147-A177-3AD203B41FA5}">
                      <a16:colId xmlns:a16="http://schemas.microsoft.com/office/drawing/2014/main" val="3285143566"/>
                    </a:ext>
                  </a:extLst>
                </a:gridCol>
              </a:tblGrid>
              <a:tr h="39199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CDBG-DR Funding Summary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of 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581665"/>
                  </a:ext>
                </a:extLst>
              </a:tr>
              <a:tr h="5613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Administration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$6,207,750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76609"/>
                  </a:ext>
                </a:extLst>
              </a:tr>
              <a:tr h="53890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Allocations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$117,947,250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021069"/>
                  </a:ext>
                </a:extLst>
              </a:tr>
              <a:tr h="561361">
                <a:tc>
                  <a:txBody>
                    <a:bodyPr/>
                    <a:lstStyle/>
                    <a:p>
                      <a:pPr marL="457200" indent="0"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Housing Programs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$114,415,447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92.2%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4457761"/>
                  </a:ext>
                </a:extLst>
              </a:tr>
              <a:tr h="538905">
                <a:tc>
                  <a:txBody>
                    <a:bodyPr/>
                    <a:lstStyle/>
                    <a:p>
                      <a:pPr marL="914400" indent="0" algn="l" fontAlgn="b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Owner-Occupied Rehab and Recon Program</a:t>
                      </a:r>
                    </a:p>
                  </a:txBody>
                  <a:tcPr marL="15240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$47,627,647.75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997251"/>
                  </a:ext>
                </a:extLst>
              </a:tr>
              <a:tr h="538905">
                <a:tc>
                  <a:txBody>
                    <a:bodyPr/>
                    <a:lstStyle/>
                    <a:p>
                      <a:pPr marL="914400" indent="0" algn="l" fontAlgn="b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Multifamily Housing Program</a:t>
                      </a:r>
                    </a:p>
                  </a:txBody>
                  <a:tcPr marL="15240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$66,787,799.21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243081"/>
                  </a:ext>
                </a:extLst>
              </a:tr>
              <a:tr h="538905">
                <a:tc>
                  <a:txBody>
                    <a:bodyPr/>
                    <a:lstStyle/>
                    <a:p>
                      <a:pPr marL="457200" indent="0"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 PA Match Program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$3,531,803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5213405"/>
                  </a:ext>
                </a:extLst>
              </a:tr>
              <a:tr h="53890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CDBG-DR Funds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$124,155,000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96205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C08BC-1A8E-4FDA-9915-9A0CA09C4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30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DE207F-813E-4668-8352-507CBC04C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946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19DC-3D3C-4334-BDE9-AAE17064F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TIMELINE AND NEXT STEPS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B86F1-162B-4D41-99CE-D131BFC9D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A32DC0-86F7-42B9-B5B4-37DFB7706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954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3E833-15B1-4564-AAA3-882FB3E9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– UNMET NEED ACTION PLAN</a:t>
            </a:r>
          </a:p>
        </p:txBody>
      </p:sp>
      <p:sp>
        <p:nvSpPr>
          <p:cNvPr id="218" name="Rectangle 235">
            <a:extLst>
              <a:ext uri="{FF2B5EF4-FFF2-40B4-BE49-F238E27FC236}">
                <a16:creationId xmlns:a16="http://schemas.microsoft.com/office/drawing/2014/main" id="{8024EA3F-DF55-4B98-9D14-EAC4B9F4B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011" y="-4637123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Rectangle 248">
            <a:extLst>
              <a:ext uri="{FF2B5EF4-FFF2-40B4-BE49-F238E27FC236}">
                <a16:creationId xmlns:a16="http://schemas.microsoft.com/office/drawing/2014/main" id="{2AAE424C-5888-475D-B830-EB4C7A512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011" y="-4577800"/>
            <a:ext cx="1219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>
              <a:ln>
                <a:noFill/>
              </a:ln>
              <a:solidFill>
                <a:srgbClr val="24243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2424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DC87FC7-3075-4B68-B8B1-1F986FA6F9D4}"/>
              </a:ext>
            </a:extLst>
          </p:cNvPr>
          <p:cNvCxnSpPr>
            <a:cxnSpLocks/>
          </p:cNvCxnSpPr>
          <p:nvPr/>
        </p:nvCxnSpPr>
        <p:spPr>
          <a:xfrm>
            <a:off x="9641095" y="3437818"/>
            <a:ext cx="0" cy="843133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91F76CF-F281-4185-A6B3-9D92653719D0}"/>
              </a:ext>
            </a:extLst>
          </p:cNvPr>
          <p:cNvCxnSpPr>
            <a:cxnSpLocks/>
          </p:cNvCxnSpPr>
          <p:nvPr/>
        </p:nvCxnSpPr>
        <p:spPr>
          <a:xfrm>
            <a:off x="4934376" y="3373570"/>
            <a:ext cx="3174" cy="88226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rrow: Right 4">
            <a:extLst>
              <a:ext uri="{FF2B5EF4-FFF2-40B4-BE49-F238E27FC236}">
                <a16:creationId xmlns:a16="http://schemas.microsoft.com/office/drawing/2014/main" id="{196E8B60-4232-4959-95B6-D5E8B14C9A81}"/>
              </a:ext>
            </a:extLst>
          </p:cNvPr>
          <p:cNvSpPr/>
          <p:nvPr/>
        </p:nvSpPr>
        <p:spPr>
          <a:xfrm>
            <a:off x="762001" y="4349453"/>
            <a:ext cx="10766608" cy="81483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tx1">
                <a:lumMod val="75000"/>
                <a:lumOff val="25000"/>
              </a:schemeClr>
            </a:solidFill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3297EBC-69C1-45C8-B36C-46AD6B2A1102}"/>
              </a:ext>
            </a:extLst>
          </p:cNvPr>
          <p:cNvCxnSpPr>
            <a:cxnSpLocks/>
            <a:endCxn id="61" idx="4"/>
          </p:cNvCxnSpPr>
          <p:nvPr/>
        </p:nvCxnSpPr>
        <p:spPr>
          <a:xfrm flipH="1">
            <a:off x="989558" y="3500206"/>
            <a:ext cx="2" cy="79774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701EA9C3-A913-4B3A-BF65-CA305B4A086F}"/>
              </a:ext>
            </a:extLst>
          </p:cNvPr>
          <p:cNvSpPr txBox="1"/>
          <p:nvPr/>
        </p:nvSpPr>
        <p:spPr>
          <a:xfrm>
            <a:off x="398828" y="2799494"/>
            <a:ext cx="1483894" cy="7386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defRPr>
            </a:lvl1pPr>
          </a:lstStyle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Notice of Appropriation: $124.55 million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4EA7394-3B50-46CC-BC43-E22D988BF8CF}"/>
              </a:ext>
            </a:extLst>
          </p:cNvPr>
          <p:cNvSpPr txBox="1"/>
          <p:nvPr/>
        </p:nvSpPr>
        <p:spPr>
          <a:xfrm>
            <a:off x="618794" y="4541323"/>
            <a:ext cx="802935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ea typeface="Tw Cen MT" charset="0"/>
                <a:cs typeface="Arial" panose="020B0604020202020204" pitchFamily="34" charset="0"/>
              </a:rPr>
              <a:t>April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8F2584D-A885-430B-B8B2-ACE2F4961162}"/>
              </a:ext>
            </a:extLst>
          </p:cNvPr>
          <p:cNvSpPr txBox="1"/>
          <p:nvPr/>
        </p:nvSpPr>
        <p:spPr>
          <a:xfrm>
            <a:off x="2631987" y="4541323"/>
            <a:ext cx="897261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ea typeface="Tw Cen MT" charset="0"/>
                <a:cs typeface="Arial" panose="020B0604020202020204" pitchFamily="34" charset="0"/>
              </a:rPr>
              <a:t>August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E4C5EC5-A622-4128-9A9E-7F4DED96C3D4}"/>
              </a:ext>
            </a:extLst>
          </p:cNvPr>
          <p:cNvSpPr/>
          <p:nvPr/>
        </p:nvSpPr>
        <p:spPr>
          <a:xfrm flipH="1" flipV="1">
            <a:off x="898118" y="4297950"/>
            <a:ext cx="182880" cy="1828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9A2572D-ABA8-4AEC-85A5-EB2F8875758A}"/>
              </a:ext>
            </a:extLst>
          </p:cNvPr>
          <p:cNvSpPr/>
          <p:nvPr/>
        </p:nvSpPr>
        <p:spPr>
          <a:xfrm flipH="1" flipV="1">
            <a:off x="2993419" y="4295948"/>
            <a:ext cx="182880" cy="1828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038165A-7029-4D74-85EE-1AE4A97B69C8}"/>
              </a:ext>
            </a:extLst>
          </p:cNvPr>
          <p:cNvSpPr/>
          <p:nvPr/>
        </p:nvSpPr>
        <p:spPr>
          <a:xfrm flipH="1" flipV="1">
            <a:off x="7358568" y="4302707"/>
            <a:ext cx="182880" cy="1828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9E6F6C2-C1AA-474E-B0E9-DBE4B7822B99}"/>
              </a:ext>
            </a:extLst>
          </p:cNvPr>
          <p:cNvSpPr/>
          <p:nvPr/>
        </p:nvSpPr>
        <p:spPr>
          <a:xfrm flipH="1" flipV="1">
            <a:off x="6236722" y="4295301"/>
            <a:ext cx="182880" cy="1828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C735076-DB77-4F20-BDCD-2D048F068FF1}"/>
              </a:ext>
            </a:extLst>
          </p:cNvPr>
          <p:cNvSpPr txBox="1"/>
          <p:nvPr/>
        </p:nvSpPr>
        <p:spPr>
          <a:xfrm>
            <a:off x="1631422" y="4541323"/>
            <a:ext cx="862396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ea typeface="Tw Cen MT" charset="0"/>
                <a:cs typeface="Arial" panose="020B0604020202020204" pitchFamily="34" charset="0"/>
              </a:rPr>
              <a:t>May-July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4CA5065-53B9-420E-904A-A67606B03894}"/>
              </a:ext>
            </a:extLst>
          </p:cNvPr>
          <p:cNvSpPr txBox="1"/>
          <p:nvPr/>
        </p:nvSpPr>
        <p:spPr>
          <a:xfrm>
            <a:off x="3755055" y="4535235"/>
            <a:ext cx="754635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ea typeface="Tw Cen MT" charset="0"/>
                <a:cs typeface="Arial" panose="020B0604020202020204" pitchFamily="34" charset="0"/>
              </a:rPr>
              <a:t>Sept.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97C177D-892C-45A0-895C-61843892BF76}"/>
              </a:ext>
            </a:extLst>
          </p:cNvPr>
          <p:cNvSpPr txBox="1"/>
          <p:nvPr/>
        </p:nvSpPr>
        <p:spPr>
          <a:xfrm>
            <a:off x="4621086" y="4534289"/>
            <a:ext cx="735334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ea typeface="Tw Cen MT" charset="0"/>
                <a:cs typeface="Arial" panose="020B0604020202020204" pitchFamily="34" charset="0"/>
              </a:rPr>
              <a:t>Oct.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BA97245-84CB-4816-898E-7A1DDD2A8F30}"/>
              </a:ext>
            </a:extLst>
          </p:cNvPr>
          <p:cNvSpPr txBox="1"/>
          <p:nvPr/>
        </p:nvSpPr>
        <p:spPr>
          <a:xfrm>
            <a:off x="6012295" y="4534289"/>
            <a:ext cx="735334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ea typeface="Tw Cen MT" charset="0"/>
                <a:cs typeface="Arial" panose="020B0604020202020204" pitchFamily="34" charset="0"/>
              </a:rPr>
              <a:t>Nov.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49D18E2-DC51-4DEA-B5D4-D6E6EB3A6094}"/>
              </a:ext>
            </a:extLst>
          </p:cNvPr>
          <p:cNvSpPr/>
          <p:nvPr/>
        </p:nvSpPr>
        <p:spPr>
          <a:xfrm flipH="1" flipV="1">
            <a:off x="9554590" y="4290416"/>
            <a:ext cx="182880" cy="1828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46CF7BC-5E97-4488-B30B-5B4BB0172F80}"/>
              </a:ext>
            </a:extLst>
          </p:cNvPr>
          <p:cNvSpPr txBox="1"/>
          <p:nvPr/>
        </p:nvSpPr>
        <p:spPr>
          <a:xfrm>
            <a:off x="7118256" y="4530244"/>
            <a:ext cx="735334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ea typeface="Tw Cen MT" charset="0"/>
                <a:cs typeface="Arial" panose="020B0604020202020204" pitchFamily="34" charset="0"/>
              </a:rPr>
              <a:t>Dec.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A147E1F-99F5-4948-987B-B5005EA57BB8}"/>
              </a:ext>
            </a:extLst>
          </p:cNvPr>
          <p:cNvSpPr/>
          <p:nvPr/>
        </p:nvSpPr>
        <p:spPr>
          <a:xfrm flipH="1" flipV="1">
            <a:off x="8495498" y="4295638"/>
            <a:ext cx="182880" cy="1828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E640C3A-BBA3-4AB3-B654-E47F292CBED3}"/>
              </a:ext>
            </a:extLst>
          </p:cNvPr>
          <p:cNvSpPr txBox="1"/>
          <p:nvPr/>
        </p:nvSpPr>
        <p:spPr>
          <a:xfrm>
            <a:off x="8272899" y="4543827"/>
            <a:ext cx="735334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ea typeface="Tw Cen MT" charset="0"/>
                <a:cs typeface="Arial" panose="020B0604020202020204" pitchFamily="34" charset="0"/>
              </a:rPr>
              <a:t>Jan.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74D3A1A-7D10-456E-B981-8C12A6CE055B}"/>
              </a:ext>
            </a:extLst>
          </p:cNvPr>
          <p:cNvSpPr txBox="1"/>
          <p:nvPr/>
        </p:nvSpPr>
        <p:spPr>
          <a:xfrm>
            <a:off x="3879248" y="2160197"/>
            <a:ext cx="1514546" cy="138499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defRPr>
            </a:lvl1pPr>
          </a:lstStyle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State Submits Certifications and Implementation Plan to HUD – 10/19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7A09EF8-E6F0-452D-AA89-15BDC2C7F98A}"/>
              </a:ext>
            </a:extLst>
          </p:cNvPr>
          <p:cNvSpPr txBox="1"/>
          <p:nvPr/>
        </p:nvSpPr>
        <p:spPr>
          <a:xfrm>
            <a:off x="618794" y="4881194"/>
            <a:ext cx="7483815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ea typeface="Tw Cen MT" charset="0"/>
                <a:cs typeface="Arial" panose="020B0604020202020204" pitchFamily="34" charset="0"/>
              </a:rPr>
              <a:t>OUTREACH AND ENGAGEMENT</a:t>
            </a:r>
            <a:endParaRPr lang="en-US" sz="1100" b="1" i="1" dirty="0">
              <a:latin typeface="Arial" panose="020B0604020202020204" pitchFamily="34" charset="0"/>
              <a:ea typeface="Tw Cen MT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951034E-FAC5-47AD-9618-739F3DF5B65A}"/>
              </a:ext>
            </a:extLst>
          </p:cNvPr>
          <p:cNvSpPr txBox="1"/>
          <p:nvPr/>
        </p:nvSpPr>
        <p:spPr>
          <a:xfrm>
            <a:off x="2993420" y="5196108"/>
            <a:ext cx="4246280" cy="27699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defRPr>
            </a:lvl1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ACTION PLAN DEVELOPMENT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EC50FB7-9A3F-48BB-880E-189F3BE5D113}"/>
              </a:ext>
            </a:extLst>
          </p:cNvPr>
          <p:cNvSpPr txBox="1"/>
          <p:nvPr/>
        </p:nvSpPr>
        <p:spPr>
          <a:xfrm>
            <a:off x="9359745" y="4543525"/>
            <a:ext cx="735602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ea typeface="Tw Cen MT" charset="0"/>
                <a:cs typeface="Arial" panose="020B0604020202020204" pitchFamily="34" charset="0"/>
              </a:rPr>
              <a:t>Feb.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66C52C2C-4F77-4741-B6A3-B8B75CF75E07}"/>
              </a:ext>
            </a:extLst>
          </p:cNvPr>
          <p:cNvSpPr/>
          <p:nvPr/>
        </p:nvSpPr>
        <p:spPr>
          <a:xfrm flipH="1" flipV="1">
            <a:off x="1958291" y="4295301"/>
            <a:ext cx="182880" cy="1828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F0901C1-3F52-4262-8AEA-04DB465F3908}"/>
              </a:ext>
            </a:extLst>
          </p:cNvPr>
          <p:cNvSpPr/>
          <p:nvPr/>
        </p:nvSpPr>
        <p:spPr>
          <a:xfrm flipH="1" flipV="1">
            <a:off x="3989573" y="4302707"/>
            <a:ext cx="182880" cy="1828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B9C4BA8-6370-436E-A370-874C833B1D96}"/>
              </a:ext>
            </a:extLst>
          </p:cNvPr>
          <p:cNvSpPr/>
          <p:nvPr/>
        </p:nvSpPr>
        <p:spPr>
          <a:xfrm flipH="1" flipV="1">
            <a:off x="4848931" y="4300582"/>
            <a:ext cx="182880" cy="1828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8865B39-DC5E-4577-AA1E-D27B245DF281}"/>
              </a:ext>
            </a:extLst>
          </p:cNvPr>
          <p:cNvCxnSpPr>
            <a:cxnSpLocks/>
          </p:cNvCxnSpPr>
          <p:nvPr/>
        </p:nvCxnSpPr>
        <p:spPr>
          <a:xfrm>
            <a:off x="3078007" y="3544701"/>
            <a:ext cx="1" cy="70931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37957830-7A9D-46EB-ABE5-9E72CB84A820}"/>
              </a:ext>
            </a:extLst>
          </p:cNvPr>
          <p:cNvSpPr txBox="1"/>
          <p:nvPr/>
        </p:nvSpPr>
        <p:spPr>
          <a:xfrm>
            <a:off x="2422969" y="2369897"/>
            <a:ext cx="1289805" cy="116955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defRPr>
            </a:lvl1pPr>
          </a:lstStyle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Effective Date of Federal Register Notice – 8/20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41395D1-EABD-46CC-807C-4CD974498720}"/>
              </a:ext>
            </a:extLst>
          </p:cNvPr>
          <p:cNvCxnSpPr>
            <a:cxnSpLocks/>
          </p:cNvCxnSpPr>
          <p:nvPr/>
        </p:nvCxnSpPr>
        <p:spPr>
          <a:xfrm>
            <a:off x="7427965" y="3430827"/>
            <a:ext cx="0" cy="843133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8C0FED0-393B-4BAD-8545-3AD9297B6D95}"/>
              </a:ext>
            </a:extLst>
          </p:cNvPr>
          <p:cNvCxnSpPr>
            <a:cxnSpLocks/>
          </p:cNvCxnSpPr>
          <p:nvPr/>
        </p:nvCxnSpPr>
        <p:spPr>
          <a:xfrm>
            <a:off x="8583753" y="3449004"/>
            <a:ext cx="0" cy="843133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1B181A5-569B-4C56-BAD8-B56D78C8D125}"/>
              </a:ext>
            </a:extLst>
          </p:cNvPr>
          <p:cNvCxnSpPr>
            <a:cxnSpLocks/>
          </p:cNvCxnSpPr>
          <p:nvPr/>
        </p:nvCxnSpPr>
        <p:spPr>
          <a:xfrm>
            <a:off x="6314859" y="3465781"/>
            <a:ext cx="0" cy="843133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E13C59CB-932B-43D2-B112-06121E4D4FFB}"/>
              </a:ext>
            </a:extLst>
          </p:cNvPr>
          <p:cNvSpPr txBox="1"/>
          <p:nvPr/>
        </p:nvSpPr>
        <p:spPr>
          <a:xfrm>
            <a:off x="7016647" y="2168740"/>
            <a:ext cx="908681" cy="138499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defRPr>
            </a:lvl1pPr>
          </a:lstStyle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State Submits Action Plan to HUD – 12/18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6A4F136-5F62-48F6-809D-DCE8738D755B}"/>
              </a:ext>
            </a:extLst>
          </p:cNvPr>
          <p:cNvSpPr txBox="1"/>
          <p:nvPr/>
        </p:nvSpPr>
        <p:spPr>
          <a:xfrm>
            <a:off x="5812975" y="1739541"/>
            <a:ext cx="1075636" cy="181588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defRPr>
            </a:lvl1pPr>
          </a:lstStyle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State Publishes Action Plan for Public Comment  </a:t>
            </a:r>
            <a:b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11/13 -12/12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5FCBB77-0BF8-4839-83A5-BD73AF3E798C}"/>
              </a:ext>
            </a:extLst>
          </p:cNvPr>
          <p:cNvSpPr txBox="1"/>
          <p:nvPr/>
        </p:nvSpPr>
        <p:spPr>
          <a:xfrm>
            <a:off x="8102609" y="2790561"/>
            <a:ext cx="1009816" cy="7386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defRPr>
            </a:lvl1pPr>
          </a:lstStyle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HUD Review – 45 Days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470E0C-0623-448D-AD35-7D6FACEC2D93}"/>
              </a:ext>
            </a:extLst>
          </p:cNvPr>
          <p:cNvSpPr/>
          <p:nvPr/>
        </p:nvSpPr>
        <p:spPr>
          <a:xfrm>
            <a:off x="5640780" y="1603169"/>
            <a:ext cx="2404721" cy="324011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D8C6F77-72C1-46A2-B8BF-0F125B1A81EE}"/>
              </a:ext>
            </a:extLst>
          </p:cNvPr>
          <p:cNvSpPr txBox="1"/>
          <p:nvPr/>
        </p:nvSpPr>
        <p:spPr>
          <a:xfrm>
            <a:off x="9191952" y="2368607"/>
            <a:ext cx="1009814" cy="116955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defRPr>
            </a:lvl1pPr>
          </a:lstStyle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HUD Approves State Action Plan – 2/1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0468BB8-2F0B-4F94-84A3-9C77A9FD034D}"/>
              </a:ext>
            </a:extLst>
          </p:cNvPr>
          <p:cNvCxnSpPr>
            <a:cxnSpLocks/>
          </p:cNvCxnSpPr>
          <p:nvPr/>
        </p:nvCxnSpPr>
        <p:spPr>
          <a:xfrm>
            <a:off x="11049570" y="3452198"/>
            <a:ext cx="0" cy="843133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C0C87799-039E-4B9F-88E2-BBA55C2A042B}"/>
              </a:ext>
            </a:extLst>
          </p:cNvPr>
          <p:cNvSpPr/>
          <p:nvPr/>
        </p:nvSpPr>
        <p:spPr>
          <a:xfrm flipH="1" flipV="1">
            <a:off x="10963065" y="4304796"/>
            <a:ext cx="182880" cy="18288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DD2D033-E73F-484A-8D5A-895D46F3EBA9}"/>
              </a:ext>
            </a:extLst>
          </p:cNvPr>
          <p:cNvSpPr txBox="1"/>
          <p:nvPr/>
        </p:nvSpPr>
        <p:spPr>
          <a:xfrm>
            <a:off x="10389890" y="1937720"/>
            <a:ext cx="1228245" cy="16004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defRPr>
            </a:lvl1pPr>
          </a:lstStyle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Grant Agreement Executed and Line of Credit Established - Estimate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3D896484-D81A-4FAF-A361-6B269EC0CBB6}"/>
              </a:ext>
            </a:extLst>
          </p:cNvPr>
          <p:cNvSpPr/>
          <p:nvPr/>
        </p:nvSpPr>
        <p:spPr>
          <a:xfrm rot="5400000">
            <a:off x="6776797" y="3745645"/>
            <a:ext cx="271454" cy="860337"/>
          </a:xfrm>
          <a:prstGeom prst="upArrow">
            <a:avLst/>
          </a:prstGeom>
          <a:solidFill>
            <a:srgbClr val="3C66BA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71A94-7247-47DC-B980-A91B6A2CC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32</a:t>
            </a:fld>
            <a:endParaRPr lang="en-US" dirty="0"/>
          </a:p>
        </p:txBody>
      </p:sp>
      <p:sp>
        <p:nvSpPr>
          <p:cNvPr id="47" name="Footer Placeholder 1">
            <a:extLst>
              <a:ext uri="{FF2B5EF4-FFF2-40B4-BE49-F238E27FC236}">
                <a16:creationId xmlns:a16="http://schemas.microsoft.com/office/drawing/2014/main" id="{4050F440-D9D5-4E36-A2EA-4B6A2A7F2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7B6DA31-5DF5-4DCA-82F4-AFFE1B3BDCBE}"/>
              </a:ext>
            </a:extLst>
          </p:cNvPr>
          <p:cNvSpPr txBox="1"/>
          <p:nvPr/>
        </p:nvSpPr>
        <p:spPr>
          <a:xfrm>
            <a:off x="6500883" y="3628971"/>
            <a:ext cx="767287" cy="415498"/>
          </a:xfrm>
          <a:prstGeom prst="rect">
            <a:avLst/>
          </a:prstGeom>
          <a:solidFill>
            <a:srgbClr val="3C66BA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defRPr>
            </a:lvl1pPr>
          </a:lstStyle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Public Meetings</a:t>
            </a:r>
          </a:p>
        </p:txBody>
      </p:sp>
    </p:spTree>
    <p:extLst>
      <p:ext uri="{BB962C8B-B14F-4D97-AF65-F5344CB8AC3E}">
        <p14:creationId xmlns:p14="http://schemas.microsoft.com/office/powerpoint/2010/main" val="1134428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18EA8-B10D-4A6D-AACD-891EE501D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PLAN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FCBBD-73B5-4108-84DC-72DBB90F6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HCD will continue to assess unmet recovery needs in partnership with local, state, and federal officials.</a:t>
            </a:r>
          </a:p>
          <a:p>
            <a:r>
              <a:rPr lang="en-US" dirty="0"/>
              <a:t>Program allocations will be examined on an ongoing basis to ensure funds are being used effectively and in a timely manner.</a:t>
            </a:r>
          </a:p>
          <a:p>
            <a:r>
              <a:rPr lang="en-US" dirty="0"/>
              <a:t>Actual and projected expenditures are monitored to ensure compliance with overall benefit requirement and the requirement to expend 80% of funds in Most Impacted and Distressed areas.</a:t>
            </a:r>
          </a:p>
          <a:p>
            <a:r>
              <a:rPr lang="en-US" dirty="0"/>
              <a:t>When appropriate, HCD will amend the Action Plan to adjust program allocations, program design elements, or activate new programs.</a:t>
            </a:r>
          </a:p>
          <a:p>
            <a:r>
              <a:rPr lang="en-US" dirty="0"/>
              <a:t>Changes to the Action Plan are completed as substantial or non-substantial amendments.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6268C-F86E-41FF-BE39-0304CE15B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C80C7-94A5-46CF-BDEF-8C03A257C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2473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3E833-15B1-4564-AAA3-882FB3E9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WILL FUNDING BE AVAILABLE? </a:t>
            </a:r>
            <a:br>
              <a:rPr lang="en-US" dirty="0"/>
            </a:br>
            <a:r>
              <a:rPr lang="en-US" dirty="0"/>
              <a:t>DRAFT TIMELINE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797A8E-1732-4515-A127-92E488570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03823-748F-4333-A66F-055512575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34</a:t>
            </a:fld>
            <a:endParaRPr lang="en-US" dirty="0"/>
          </a:p>
        </p:txBody>
      </p:sp>
      <p:sp>
        <p:nvSpPr>
          <p:cNvPr id="34" name="Content Placeholder 5">
            <a:extLst>
              <a:ext uri="{FF2B5EF4-FFF2-40B4-BE49-F238E27FC236}">
                <a16:creationId xmlns:a16="http://schemas.microsoft.com/office/drawing/2014/main" id="{87EB08E4-8E66-4C9D-9E81-2EA6C9BD7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February 2019 </a:t>
            </a:r>
            <a:r>
              <a:rPr lang="en-US" dirty="0"/>
              <a:t>– Department of Housing and Urban Development(HUD) approves Unmet Need Action Plan.</a:t>
            </a:r>
          </a:p>
          <a:p>
            <a:r>
              <a:rPr lang="en-US" b="1" dirty="0"/>
              <a:t>February – March 2019 </a:t>
            </a:r>
            <a:r>
              <a:rPr lang="en-US" dirty="0"/>
              <a:t>– State receives Grant Agreement and line of credit from HUD and finalizes CDBG-DR program design. </a:t>
            </a:r>
          </a:p>
          <a:p>
            <a:r>
              <a:rPr lang="en-US" b="1" dirty="0"/>
              <a:t>March – April 2019 </a:t>
            </a:r>
            <a:r>
              <a:rPr lang="en-US" dirty="0"/>
              <a:t>– State launches Homeowner Survey to understand current program interest. HCD markets Program Survey in coordination with community stakeholders.</a:t>
            </a:r>
          </a:p>
          <a:p>
            <a:r>
              <a:rPr lang="en-US" b="1" dirty="0"/>
              <a:t>April – May 2019 </a:t>
            </a:r>
            <a:r>
              <a:rPr lang="en-US" dirty="0"/>
              <a:t>– Program launch and homeowner application intake begins. HCD continues marketing in coordination with local stakeholders and opens applications based on prioritization tiers.</a:t>
            </a:r>
          </a:p>
          <a:p>
            <a:r>
              <a:rPr lang="en-US" b="1" dirty="0"/>
              <a:t>Summer 2019 </a:t>
            </a:r>
            <a:r>
              <a:rPr lang="en-US" dirty="0"/>
              <a:t>– Initial awards to homeowners.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69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3E833-15B1-4564-AAA3-882FB3E9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 TO STAY INVOLVED?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D9DF4-DBA3-468B-85AC-5050839CB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Sign up: </a:t>
            </a:r>
            <a:r>
              <a:rPr lang="en-US" dirty="0"/>
              <a:t>Sign in tonight to stay in touch with HCD by email.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Provide Comments on the Action Plan: </a:t>
            </a:r>
            <a:r>
              <a:rPr lang="en-US" dirty="0"/>
              <a:t>Public Comment Draft of Action Plan is available on </a:t>
            </a:r>
            <a:r>
              <a:rPr lang="en-US" dirty="0">
                <a:hlinkClick r:id="rId2"/>
              </a:rPr>
              <a:t>www.hcd.ca.gov</a:t>
            </a:r>
            <a:r>
              <a:rPr lang="en-US" dirty="0"/>
              <a:t>.  All public comment is addressed in the Action Plan prior to submittal to HUD.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Housing Survey: </a:t>
            </a:r>
            <a:r>
              <a:rPr lang="en-US" dirty="0"/>
              <a:t>The housing survey will launch in early 2019. HCD encourages impacted property owners to complete the survey.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92B700-093D-454C-A4C1-20ECA68BF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0D4B8-A3E0-4087-8449-4ECD83896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1557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3E833-15B1-4564-AAA3-882FB3E9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 AND PUBLIC COMMENT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D9DF4-DBA3-468B-85AC-5050839CB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further information on HCD’s CDBG-DR Recovery Programs, please visit: hcd.ca.gov </a:t>
            </a:r>
          </a:p>
          <a:p>
            <a:r>
              <a:rPr lang="en-US" dirty="0"/>
              <a:t>Comments on the CDBG-DR Action Plan can be submitted via email during the public comment period to </a:t>
            </a:r>
            <a:r>
              <a:rPr lang="en-US" dirty="0">
                <a:hlinkClick r:id="rId2"/>
              </a:rPr>
              <a:t>DisasterRecovery@hcd.ca.gov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Public comment period will last for 30 days, ending on December 12, 2018.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92B700-093D-454C-A4C1-20ECA68BF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0D4B8-A3E0-4087-8449-4ECD83896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811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3E833-15B1-4564-AAA3-882FB3E9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OF HOUSING AND COMMUNITY DEVELOPMENT (HCD)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D9DF4-DBA3-468B-85AC-5050839CB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1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000000"/>
                </a:solidFill>
              </a:rPr>
              <a:t>Mission:</a:t>
            </a:r>
            <a:r>
              <a:rPr lang="en-US" dirty="0">
                <a:solidFill>
                  <a:srgbClr val="000000"/>
                </a:solidFill>
              </a:rPr>
              <a:t> Provides leadership, policies, and programs to preserve and expand safe and affordable housing opportunities and promote strong communities for all Californians.</a:t>
            </a:r>
          </a:p>
          <a:p>
            <a:pPr marL="342900" indent="-342900"/>
            <a:r>
              <a:rPr lang="en-US" dirty="0">
                <a:solidFill>
                  <a:srgbClr val="000000"/>
                </a:solidFill>
              </a:rPr>
              <a:t>Grants and funding</a:t>
            </a:r>
          </a:p>
          <a:p>
            <a:pPr marL="342900" indent="-342900"/>
            <a:r>
              <a:rPr lang="en-US" dirty="0">
                <a:solidFill>
                  <a:srgbClr val="000000"/>
                </a:solidFill>
              </a:rPr>
              <a:t>Mobile home registration</a:t>
            </a:r>
          </a:p>
          <a:p>
            <a:pPr marL="342900" indent="-342900"/>
            <a:r>
              <a:rPr lang="en-US" dirty="0">
                <a:solidFill>
                  <a:srgbClr val="000000"/>
                </a:solidFill>
              </a:rPr>
              <a:t>Building standards</a:t>
            </a:r>
          </a:p>
          <a:p>
            <a:pPr marL="342900" indent="-342900"/>
            <a:r>
              <a:rPr lang="en-US" dirty="0">
                <a:solidFill>
                  <a:srgbClr val="000000"/>
                </a:solidFill>
              </a:rPr>
              <a:t>Planning and community development</a:t>
            </a:r>
          </a:p>
          <a:p>
            <a:pPr marL="342900" indent="-342900"/>
            <a:r>
              <a:rPr lang="en-US" dirty="0">
                <a:solidFill>
                  <a:srgbClr val="000000"/>
                </a:solidFill>
              </a:rPr>
              <a:t>Policy and research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2485C5-5FEC-4CEC-8643-F4944AB0E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D2C64-CA86-498C-A91E-51CE7BCC7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95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03489-8332-40CB-B314-47D62B408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08" y="21034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OVERVIEW OF FUNDING AND </a:t>
            </a:r>
            <a:br>
              <a:rPr lang="en-US" dirty="0"/>
            </a:br>
            <a:r>
              <a:rPr lang="en-US" dirty="0"/>
              <a:t>DISASTER IMPACTS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0D5B25-867E-45CC-AAEF-E06633504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3CE81-7A5B-4937-945B-D54A616B8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936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D9DF4-DBA3-468B-85AC-5050839CB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3988"/>
            <a:ext cx="10515600" cy="4761988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en-US" b="1" dirty="0">
                <a:solidFill>
                  <a:srgbClr val="000000"/>
                </a:solidFill>
              </a:rPr>
              <a:t>Unmet Recovery Needs – </a:t>
            </a:r>
            <a:r>
              <a:rPr lang="en-US" dirty="0">
                <a:solidFill>
                  <a:srgbClr val="000000"/>
                </a:solidFill>
              </a:rPr>
              <a:t>$124 million is available to meet unmet recovery needs; the state must address housing needs first.</a:t>
            </a:r>
          </a:p>
          <a:p>
            <a:pPr marL="800100" lvl="1" indent="-342900"/>
            <a:r>
              <a:rPr lang="en-US" dirty="0">
                <a:solidFill>
                  <a:srgbClr val="000000"/>
                </a:solidFill>
              </a:rPr>
              <a:t>$88 million in Mitigation funds – schedule and requirements TBD</a:t>
            </a:r>
          </a:p>
          <a:p>
            <a:pPr marL="342900" indent="-342900"/>
            <a:r>
              <a:rPr lang="en-US" b="1" dirty="0">
                <a:solidFill>
                  <a:srgbClr val="000000"/>
                </a:solidFill>
              </a:rPr>
              <a:t>Overall Benefit Requirement – </a:t>
            </a:r>
            <a:r>
              <a:rPr lang="en-US" dirty="0">
                <a:solidFill>
                  <a:srgbClr val="000000"/>
                </a:solidFill>
              </a:rPr>
              <a:t>70% of the total allocation must benefit low and moderate income households (individuals whose income is below 80% of area median income).</a:t>
            </a:r>
          </a:p>
          <a:p>
            <a:pPr marL="342900" indent="-342900"/>
            <a:r>
              <a:rPr lang="en-US" b="1" dirty="0">
                <a:solidFill>
                  <a:srgbClr val="000000"/>
                </a:solidFill>
              </a:rPr>
              <a:t>Most Impacted and Distressed Areas – </a:t>
            </a:r>
            <a:r>
              <a:rPr lang="en-US" dirty="0">
                <a:solidFill>
                  <a:srgbClr val="000000"/>
                </a:solidFill>
              </a:rPr>
              <a:t>80% of funds must be spent in these areas.</a:t>
            </a:r>
          </a:p>
          <a:p>
            <a:pPr marL="342900" indent="-342900"/>
            <a:r>
              <a:rPr lang="en-US" b="1" dirty="0">
                <a:solidFill>
                  <a:srgbClr val="000000"/>
                </a:solidFill>
              </a:rPr>
              <a:t>Documented Tie Back to the Disaster – </a:t>
            </a:r>
            <a:r>
              <a:rPr lang="en-US" dirty="0">
                <a:solidFill>
                  <a:srgbClr val="000000"/>
                </a:solidFill>
              </a:rPr>
              <a:t>Each project must have a documented tie back to the appropriate disaster. </a:t>
            </a:r>
            <a:endParaRPr lang="en-US" b="1" dirty="0">
              <a:solidFill>
                <a:srgbClr val="000000"/>
              </a:solidFill>
            </a:endParaRPr>
          </a:p>
          <a:p>
            <a:pPr marL="342900" indent="-342900"/>
            <a:r>
              <a:rPr lang="en-US" b="1" dirty="0">
                <a:solidFill>
                  <a:srgbClr val="000000"/>
                </a:solidFill>
              </a:rPr>
              <a:t>Duplication of Benefits – </a:t>
            </a:r>
            <a:r>
              <a:rPr lang="en-US" dirty="0">
                <a:solidFill>
                  <a:srgbClr val="000000"/>
                </a:solidFill>
              </a:rPr>
              <a:t>CDBG-DR funds must address an identified unmet recovery need and cannot replace or duplicate other funding available to address the same need.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B6945E-BF44-4A67-9A8B-B95B43018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DDF7B-44FC-49B2-8962-1781FF15C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215DD8DE-92A7-4CD8-8486-320AACF61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025"/>
            <a:ext cx="10515600" cy="1325563"/>
          </a:xfrm>
        </p:spPr>
        <p:txBody>
          <a:bodyPr/>
          <a:lstStyle/>
          <a:p>
            <a:r>
              <a:rPr lang="en-US" dirty="0"/>
              <a:t>FUNDING OVERVIEW</a:t>
            </a:r>
          </a:p>
        </p:txBody>
      </p:sp>
    </p:spTree>
    <p:extLst>
      <p:ext uri="{BB962C8B-B14F-4D97-AF65-F5344CB8AC3E}">
        <p14:creationId xmlns:p14="http://schemas.microsoft.com/office/powerpoint/2010/main" val="4177834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27EA4-BB84-43AF-9A71-484E3BBE3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700"/>
            <a:ext cx="10515600" cy="1325563"/>
          </a:xfrm>
        </p:spPr>
        <p:txBody>
          <a:bodyPr/>
          <a:lstStyle/>
          <a:p>
            <a:r>
              <a:rPr lang="en-US" dirty="0"/>
              <a:t>HOW DOES THE STATE ACCESS </a:t>
            </a:r>
            <a:br>
              <a:rPr lang="en-US" dirty="0"/>
            </a:br>
            <a:r>
              <a:rPr lang="en-US" dirty="0"/>
              <a:t>THE RECOVERY FUNDS?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5F397-4CED-484E-93F6-6E469D1CF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state will submit an Action Plan to HUD.</a:t>
            </a:r>
          </a:p>
          <a:p>
            <a:r>
              <a:rPr lang="en-US" dirty="0"/>
              <a:t>The Action Plan identifies the following information: </a:t>
            </a:r>
          </a:p>
          <a:p>
            <a:pPr lvl="1"/>
            <a:r>
              <a:rPr lang="en-US" dirty="0"/>
              <a:t>Detailed analysis of the unmet recovery needs.</a:t>
            </a:r>
          </a:p>
          <a:p>
            <a:pPr lvl="1"/>
            <a:r>
              <a:rPr lang="en-US" dirty="0"/>
              <a:t>Overview of the proposed recovery programs and how the funds will be managed.</a:t>
            </a:r>
          </a:p>
          <a:p>
            <a:r>
              <a:rPr lang="en-US" dirty="0"/>
              <a:t>HUD reviews and approves the Action Plan.</a:t>
            </a:r>
          </a:p>
          <a:p>
            <a:r>
              <a:rPr lang="en-US" dirty="0"/>
              <a:t>Once approved, a Grant Agreement is signed and a line of credit is established.</a:t>
            </a:r>
          </a:p>
          <a:p>
            <a:r>
              <a:rPr lang="en-US" dirty="0"/>
              <a:t>HCD does not have access to funding until the previous steps </a:t>
            </a:r>
            <a:r>
              <a:rPr lang="en-US"/>
              <a:t>are completed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BD9882-54EC-4906-BF36-FCA7399C5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C2577E-361C-48F7-BA07-8995AE608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943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D3E833-15B1-4564-AAA3-882FB3E9D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61" y="27714"/>
            <a:ext cx="11829478" cy="1325563"/>
          </a:xfrm>
        </p:spPr>
        <p:txBody>
          <a:bodyPr/>
          <a:lstStyle/>
          <a:p>
            <a:r>
              <a:rPr lang="en-US" dirty="0"/>
              <a:t>WHICH DISASTERS ARE COVERED BY THESE FUNDS?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07783119-7A8B-4D79-8DF7-4EED003AFB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37239" y="1152520"/>
            <a:ext cx="5799545" cy="51006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B05E6D4-22A0-471F-8284-FF2947AF40B9}"/>
              </a:ext>
            </a:extLst>
          </p:cNvPr>
          <p:cNvSpPr>
            <a:spLocks noGrp="1"/>
          </p:cNvSpPr>
          <p:nvPr/>
        </p:nvSpPr>
        <p:spPr>
          <a:xfrm>
            <a:off x="899653" y="746067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4EFE9DA-A535-467C-A208-F9696942C374}"/>
              </a:ext>
            </a:extLst>
          </p:cNvPr>
          <p:cNvSpPr>
            <a:spLocks noGrp="1"/>
          </p:cNvSpPr>
          <p:nvPr/>
        </p:nvSpPr>
        <p:spPr>
          <a:xfrm>
            <a:off x="582997" y="1233129"/>
            <a:ext cx="4589206" cy="3811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FEMA 4344 – </a:t>
            </a:r>
            <a:br>
              <a:rPr lang="en-US" sz="2800" b="1" dirty="0"/>
            </a:br>
            <a:r>
              <a:rPr lang="en-US" sz="2800" b="1" dirty="0"/>
              <a:t>October 2017 Fires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Central LNU Complex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Pocket Fire – Sonoma County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Tubbs Fire – between Calistoga &amp; Santa Rosa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Nuns Fire – Sonoma County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Atlas Fire – Napa &amp; Solano Counties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Mendocino-Lake Complex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Redwood Valley – Mendocino County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Sulphur – Lake County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0E76FD3F-B271-4DA2-8438-C55326EA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5EC456F0-820E-44E6-A3C0-E3747F9BF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8</a:t>
            </a:fld>
            <a:endParaRPr lang="en-US" dirty="0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238D5045-F5FB-4C34-83FE-614D5615B959}"/>
              </a:ext>
            </a:extLst>
          </p:cNvPr>
          <p:cNvSpPr txBox="1"/>
          <p:nvPr/>
        </p:nvSpPr>
        <p:spPr>
          <a:xfrm>
            <a:off x="7972373" y="1523513"/>
            <a:ext cx="1677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Redwood Valley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C0B4EDC6-1A79-455D-A7C4-F168F3E1D6BA}"/>
              </a:ext>
            </a:extLst>
          </p:cNvPr>
          <p:cNvSpPr txBox="1"/>
          <p:nvPr/>
        </p:nvSpPr>
        <p:spPr>
          <a:xfrm>
            <a:off x="9501289" y="2885281"/>
            <a:ext cx="90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Sulphur</a:t>
            </a:r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EC7A165E-BD48-4E09-9327-BD1B1D9E95DB}"/>
              </a:ext>
            </a:extLst>
          </p:cNvPr>
          <p:cNvSpPr txBox="1"/>
          <p:nvPr/>
        </p:nvSpPr>
        <p:spPr>
          <a:xfrm>
            <a:off x="9506205" y="4089733"/>
            <a:ext cx="73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Tubbs</a:t>
            </a:r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4A29417F-F88B-4DE1-B8EF-0FB2A1D3E481}"/>
              </a:ext>
            </a:extLst>
          </p:cNvPr>
          <p:cNvSpPr txBox="1"/>
          <p:nvPr/>
        </p:nvSpPr>
        <p:spPr>
          <a:xfrm>
            <a:off x="9127663" y="5441668"/>
            <a:ext cx="667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Nuns</a:t>
            </a: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0E04E772-54EC-49E8-9054-7ADD741E3B6E}"/>
              </a:ext>
            </a:extLst>
          </p:cNvPr>
          <p:cNvSpPr txBox="1"/>
          <p:nvPr/>
        </p:nvSpPr>
        <p:spPr>
          <a:xfrm>
            <a:off x="10774566" y="5013964"/>
            <a:ext cx="64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Atlas</a:t>
            </a:r>
          </a:p>
        </p:txBody>
      </p:sp>
      <p:sp>
        <p:nvSpPr>
          <p:cNvPr id="27" name="TextBox 6">
            <a:extLst>
              <a:ext uri="{FF2B5EF4-FFF2-40B4-BE49-F238E27FC236}">
                <a16:creationId xmlns:a16="http://schemas.microsoft.com/office/drawing/2014/main" id="{FD1F2F5D-D1AE-4556-8D52-761BDEA92A0F}"/>
              </a:ext>
            </a:extLst>
          </p:cNvPr>
          <p:cNvSpPr txBox="1"/>
          <p:nvPr/>
        </p:nvSpPr>
        <p:spPr>
          <a:xfrm>
            <a:off x="7569251" y="3607952"/>
            <a:ext cx="80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Pocket</a:t>
            </a:r>
          </a:p>
        </p:txBody>
      </p:sp>
    </p:spTree>
    <p:extLst>
      <p:ext uri="{BB962C8B-B14F-4D97-AF65-F5344CB8AC3E}">
        <p14:creationId xmlns:p14="http://schemas.microsoft.com/office/powerpoint/2010/main" val="2687134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C4BB2D-476D-49CD-95D8-1349729211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74667" y="1726872"/>
            <a:ext cx="6558416" cy="43874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8D3E833-15B1-4564-AAA3-882FB3E9D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952" y="136525"/>
            <a:ext cx="11782096" cy="1325563"/>
          </a:xfrm>
        </p:spPr>
        <p:txBody>
          <a:bodyPr/>
          <a:lstStyle/>
          <a:p>
            <a:r>
              <a:rPr lang="en-US" dirty="0"/>
              <a:t>WHICH DISASTERS ARE COVERED BY THESE FUNDS?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7587DED-E054-4FA8-9AB6-983DA8F11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117" y="2506662"/>
            <a:ext cx="5181600" cy="3017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FEMA 4344 - October 2017 Fires</a:t>
            </a:r>
          </a:p>
          <a:p>
            <a:pPr marL="285750" indent="-285750"/>
            <a:r>
              <a:rPr lang="en-US" dirty="0"/>
              <a:t>Wind Complex</a:t>
            </a:r>
          </a:p>
          <a:p>
            <a:pPr marL="742950" lvl="1" indent="-285750"/>
            <a:r>
              <a:rPr lang="en-US" dirty="0"/>
              <a:t>Cascade and Laporte Fire</a:t>
            </a:r>
          </a:p>
          <a:p>
            <a:pPr marL="742950" lvl="1" indent="-285750"/>
            <a:r>
              <a:rPr lang="en-US" dirty="0"/>
              <a:t>Lobo Fire</a:t>
            </a:r>
          </a:p>
          <a:p>
            <a:pPr marL="742950" lvl="1" indent="-285750"/>
            <a:r>
              <a:rPr lang="en-US" dirty="0" err="1"/>
              <a:t>McCourtney</a:t>
            </a:r>
            <a:r>
              <a:rPr lang="en-US" dirty="0"/>
              <a:t> Fire – Nevada County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128544F4-7838-4D9D-9C0E-A57CC7844D34}"/>
              </a:ext>
            </a:extLst>
          </p:cNvPr>
          <p:cNvSpPr txBox="1"/>
          <p:nvPr/>
        </p:nvSpPr>
        <p:spPr>
          <a:xfrm>
            <a:off x="9855251" y="4576429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Lobo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F2BCA394-BEFB-4B85-BC9A-1B1E69CC40AB}"/>
              </a:ext>
            </a:extLst>
          </p:cNvPr>
          <p:cNvSpPr txBox="1"/>
          <p:nvPr/>
        </p:nvSpPr>
        <p:spPr>
          <a:xfrm>
            <a:off x="6320555" y="2850869"/>
            <a:ext cx="213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Cascade and Laporte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8F81E615-A131-4E62-8080-1FCB39F9D548}"/>
              </a:ext>
            </a:extLst>
          </p:cNvPr>
          <p:cNvSpPr txBox="1"/>
          <p:nvPr/>
        </p:nvSpPr>
        <p:spPr>
          <a:xfrm>
            <a:off x="9665110" y="5417088"/>
            <a:ext cx="135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McCourtney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D097F94-1881-4EB2-B5B6-810FDEAC5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 Department of Housing and Community Development - December 2018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6EF645D-CD06-4ADD-9DA5-9DD6334F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FA6E-5D61-45F3-B52F-22F3E2C706E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90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1A7BA6515CE64BA0848B161CC1D84B" ma:contentTypeVersion="0" ma:contentTypeDescription="Create a new document." ma:contentTypeScope="" ma:versionID="27bc43c7d8286f72d8428f425a5482db">
  <xsd:schema xmlns:xsd="http://www.w3.org/2001/XMLSchema" xmlns:xs="http://www.w3.org/2001/XMLSchema" xmlns:p="http://schemas.microsoft.com/office/2006/metadata/properties" xmlns:ns2="ad1c134c-958f-4eb5-bf71-3d37128166e1" targetNamespace="http://schemas.microsoft.com/office/2006/metadata/properties" ma:root="true" ma:fieldsID="474acbaa1a67bc4cd2a8a626ac73bd98" ns2:_="">
    <xsd:import namespace="ad1c134c-958f-4eb5-bf71-3d37128166e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1c134c-958f-4eb5-bf71-3d37128166e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d1c134c-958f-4eb5-bf71-3d37128166e1">6R6XSJXEJN6S-31202013-820</_dlc_DocId>
    <_dlc_DocIdUrl xmlns="ad1c134c-958f-4eb5-bf71-3d37128166e1">
      <Url>https://sp.gcrincorporated.com/cpr/CA-HCD/_layouts/15/DocIdRedir.aspx?ID=6R6XSJXEJN6S-31202013-820</Url>
      <Description>6R6XSJXEJN6S-31202013-820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1D900EA-56A0-4DEC-AB75-731A00BAC4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1c134c-958f-4eb5-bf71-3d37128166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B08B3C-0C20-4166-A653-AA03D99D45D0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ad1c134c-958f-4eb5-bf71-3d37128166e1"/>
    <ds:schemaRef ds:uri="http://purl.org/dc/dcmitype/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31ACD62B-5CB9-42B9-A453-BD23CE5865A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8FC200E-D8B1-47EB-ACAD-99A6EB8BD5A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5675</TotalTime>
  <Words>2963</Words>
  <Application>Microsoft Office PowerPoint</Application>
  <PresentationFormat>Widescreen</PresentationFormat>
  <Paragraphs>619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Century Gothic</vt:lpstr>
      <vt:lpstr>Courier New</vt:lpstr>
      <vt:lpstr>Symbol</vt:lpstr>
      <vt:lpstr>Office Theme</vt:lpstr>
      <vt:lpstr>  CDBG-DR Draft Action Plan for October &amp; December 2017 Wildfires, Debris Flows, and Mudslides   PUBLIC MEETING </vt:lpstr>
      <vt:lpstr>AGENDA</vt:lpstr>
      <vt:lpstr>GOALS AND OBJECTIVES</vt:lpstr>
      <vt:lpstr>DEPARTMENT OF HOUSING AND COMMUNITY DEVELOPMENT (HCD)</vt:lpstr>
      <vt:lpstr>OVERVIEW OF FUNDING AND  DISASTER IMPACTS</vt:lpstr>
      <vt:lpstr>FUNDING OVERVIEW</vt:lpstr>
      <vt:lpstr>HOW DOES THE STATE ACCESS  THE RECOVERY FUNDS? </vt:lpstr>
      <vt:lpstr>WHICH DISASTERS ARE COVERED BY THESE FUNDS?</vt:lpstr>
      <vt:lpstr>WHICH DISASTERS ARE COVERED BY THESE FUNDS?</vt:lpstr>
      <vt:lpstr>WHICH DISASTERS ARE COVERED BY THESE FUNDS?</vt:lpstr>
      <vt:lpstr>HUD MOST IMPACTED  AND DISTRESSED AREAS</vt:lpstr>
      <vt:lpstr>HUD FY 2018 INCOME LIMITS –  LOW AND MODERATE INCOME (80% AMI OR BELOW)</vt:lpstr>
      <vt:lpstr>ACTION PLAN OVERVIEW </vt:lpstr>
      <vt:lpstr>UNMET NEEDS SUMMARY</vt:lpstr>
      <vt:lpstr>UNMET NEEDS SUMMARY - ALTERNATIVE</vt:lpstr>
      <vt:lpstr>PROPOSED RECOVERY PROGRAMS </vt:lpstr>
      <vt:lpstr>WHAT PROGRAMS ARE BEING PROPOSED?</vt:lpstr>
      <vt:lpstr>PROPOSED OWNER-OCCUPIED HOUSING PROGRAM</vt:lpstr>
      <vt:lpstr>PROPOSED PROGRAM PRIORITIZATION </vt:lpstr>
      <vt:lpstr>SURVEY FOR POTENTIAL PROGRAM APPLICANTS</vt:lpstr>
      <vt:lpstr>ENVIRONMENTAL REVIEW AND  STOP WORK ORDER</vt:lpstr>
      <vt:lpstr>WHO SHOULD COMPLETE THE SURVEY?</vt:lpstr>
      <vt:lpstr>WHO IS ELIGIBLE TO PARTICIPATE IN THE PROGRAM?</vt:lpstr>
      <vt:lpstr>SAMPLE AWARD CALCULATION</vt:lpstr>
      <vt:lpstr>PROPOSED MULTIFAMILY HOUSING PROGRAM</vt:lpstr>
      <vt:lpstr>PROPOSED MULTIFAMILY ALLOCATIONS</vt:lpstr>
      <vt:lpstr>PROPOSED FEMA PUBLIC ASSISTANCE  (FEMA PA) MATCH PROGRAM</vt:lpstr>
      <vt:lpstr>PROPOSED FEMA PA MATCH ALLOCATIONS</vt:lpstr>
      <vt:lpstr>PLACEHOLDERS – NO CURRENT FUNDING</vt:lpstr>
      <vt:lpstr>GRANT ALLOCATION SUMMARY</vt:lpstr>
      <vt:lpstr>TIMELINE AND NEXT STEPS</vt:lpstr>
      <vt:lpstr>TIMELINE – UNMET NEED ACTION PLAN</vt:lpstr>
      <vt:lpstr>ACTION PLAN EVOLUTION</vt:lpstr>
      <vt:lpstr>WHEN WILL FUNDING BE AVAILABLE?  DRAFT TIMELINE</vt:lpstr>
      <vt:lpstr>WHAT CAN YOU DO TO STAY INVOLVED? </vt:lpstr>
      <vt:lpstr>ADDITIONAL INFORMATION AND PUBLIC COMMENT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CDBG-DR BRIEFING</dc:title>
  <dc:creator>Nathan Cataline</dc:creator>
  <cp:lastModifiedBy>Nathan Cataline</cp:lastModifiedBy>
  <cp:revision>176</cp:revision>
  <cp:lastPrinted>2018-10-08T18:29:36Z</cp:lastPrinted>
  <dcterms:created xsi:type="dcterms:W3CDTF">2018-08-21T19:42:28Z</dcterms:created>
  <dcterms:modified xsi:type="dcterms:W3CDTF">2018-12-04T00:26:30Z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19c1d499-845e-40af-803d-07308b53d01a</vt:lpwstr>
  </property>
  <property fmtid="{D5CDD505-2E9C-101B-9397-08002B2CF9AE}" pid="3" name="ContentTypeId">
    <vt:lpwstr>0x010100951A7BA6515CE64BA0848B161CC1D84B</vt:lpwstr>
  </property>
</Properties>
</file>